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8" r:id="rId2"/>
    <p:sldId id="274" r:id="rId3"/>
    <p:sldId id="698" r:id="rId4"/>
    <p:sldId id="275" r:id="rId5"/>
    <p:sldId id="351" r:id="rId6"/>
    <p:sldId id="276" r:id="rId7"/>
    <p:sldId id="277" r:id="rId8"/>
    <p:sldId id="278" r:id="rId9"/>
    <p:sldId id="346" r:id="rId10"/>
    <p:sldId id="347" r:id="rId11"/>
    <p:sldId id="285" r:id="rId12"/>
    <p:sldId id="286" r:id="rId13"/>
    <p:sldId id="288" r:id="rId14"/>
    <p:sldId id="692" r:id="rId15"/>
    <p:sldId id="694" r:id="rId16"/>
    <p:sldId id="292" r:id="rId17"/>
    <p:sldId id="293" r:id="rId18"/>
    <p:sldId id="294" r:id="rId19"/>
    <p:sldId id="295" r:id="rId20"/>
    <p:sldId id="299" r:id="rId21"/>
    <p:sldId id="696" r:id="rId22"/>
    <p:sldId id="306" r:id="rId23"/>
    <p:sldId id="308" r:id="rId24"/>
    <p:sldId id="312" r:id="rId25"/>
    <p:sldId id="313" r:id="rId26"/>
    <p:sldId id="309" r:id="rId27"/>
    <p:sldId id="310" r:id="rId28"/>
    <p:sldId id="311" r:id="rId29"/>
    <p:sldId id="314" r:id="rId30"/>
    <p:sldId id="349" r:id="rId31"/>
    <p:sldId id="318" r:id="rId32"/>
    <p:sldId id="697" r:id="rId33"/>
    <p:sldId id="322" r:id="rId34"/>
    <p:sldId id="324" r:id="rId35"/>
    <p:sldId id="695" r:id="rId36"/>
    <p:sldId id="325" r:id="rId37"/>
    <p:sldId id="326" r:id="rId38"/>
    <p:sldId id="328" r:id="rId39"/>
    <p:sldId id="329" r:id="rId40"/>
    <p:sldId id="330" r:id="rId41"/>
    <p:sldId id="332" r:id="rId42"/>
    <p:sldId id="333" r:id="rId43"/>
    <p:sldId id="399" r:id="rId44"/>
    <p:sldId id="402" r:id="rId45"/>
    <p:sldId id="400" r:id="rId46"/>
    <p:sldId id="403" r:id="rId47"/>
    <p:sldId id="404" r:id="rId48"/>
    <p:sldId id="686" r:id="rId49"/>
    <p:sldId id="408" r:id="rId50"/>
    <p:sldId id="407" r:id="rId51"/>
    <p:sldId id="405" r:id="rId52"/>
    <p:sldId id="687" r:id="rId53"/>
    <p:sldId id="688" r:id="rId54"/>
    <p:sldId id="689" r:id="rId55"/>
    <p:sldId id="690" r:id="rId56"/>
    <p:sldId id="335" r:id="rId57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Cambria Math" panose="02040503050406030204" pitchFamily="18" charset="0"/>
      <p:regular r:id="rId66"/>
    </p:embeddedFont>
    <p:embeddedFont>
      <p:font typeface="微软雅黑" panose="020B0503020204020204" pitchFamily="34" charset="-122"/>
      <p:regular r:id="rId67"/>
      <p:bold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5D58"/>
    <a:srgbClr val="328F99"/>
    <a:srgbClr val="00B050"/>
    <a:srgbClr val="FABB59"/>
    <a:srgbClr val="40B4C0"/>
    <a:srgbClr val="404040"/>
    <a:srgbClr val="0070C0"/>
    <a:srgbClr val="FFFFFF"/>
    <a:srgbClr val="F8F8F8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3" autoAdjust="0"/>
    <p:restoredTop sz="68390" autoAdjust="0"/>
  </p:normalViewPr>
  <p:slideViewPr>
    <p:cSldViewPr snapToGrid="0">
      <p:cViewPr varScale="1">
        <p:scale>
          <a:sx n="78" d="100"/>
          <a:sy n="78" d="100"/>
        </p:scale>
        <p:origin x="172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CD840-E909-4F11-BFA3-9A2761E1D988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106F3-D454-43A4-AD55-82C14AF448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07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EF2DB-6344-4535-9F18-A2255E736B5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15510-B45D-45B4-9F89-611A83EBAC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45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3dwarehouse.sketchup.com/model/7d92efda69ca6c25743c8e4ea4f6b92c/Bistro-table-set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morning everyone, and good evening to </a:t>
            </a:r>
            <a:r>
              <a:rPr lang="en-US" altLang="zh-CN" dirty="0"/>
              <a:t>the committee members</a:t>
            </a:r>
            <a:r>
              <a:rPr lang="en-US" dirty="0"/>
              <a:t> joining the defense remotely from the other side of the earth.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I’ll summarize</a:t>
            </a:r>
            <a:r>
              <a:rPr lang="en-US" baseline="0" dirty="0"/>
              <a:t> </a:t>
            </a:r>
            <a:r>
              <a:rPr lang="en-US" dirty="0"/>
              <a:t>the work I have done during my PhD program</a:t>
            </a:r>
            <a:r>
              <a:rPr lang="en-US" baseline="0" dirty="0"/>
              <a:t> on “</a:t>
            </a:r>
            <a:r>
              <a:rPr lang="en-US" sz="1200" dirty="0"/>
              <a:t>Learning shape-to-shape transformation”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265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thesis, we propose… P2P-NET is  the first supervised… LOGAN is the first unsupervised…  </a:t>
            </a:r>
          </a:p>
          <a:p>
            <a:r>
              <a:rPr lang="en-US" dirty="0"/>
              <a:t>This is our main contribution</a:t>
            </a:r>
          </a:p>
          <a:p>
            <a:endParaRPr lang="en-US" dirty="0"/>
          </a:p>
          <a:p>
            <a:r>
              <a:rPr lang="en-US" dirty="0"/>
              <a:t>Furthermore, we have…</a:t>
            </a:r>
          </a:p>
          <a:p>
            <a:r>
              <a:rPr lang="en-US" dirty="0"/>
              <a:t>The research also opens door to new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39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experienced some challenges whole solving the problem of GP shape2shape transformation.</a:t>
            </a:r>
          </a:p>
          <a:p>
            <a:endParaRPr lang="en-US" dirty="0"/>
          </a:p>
          <a:p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challenge is lack of …</a:t>
            </a:r>
          </a:p>
          <a:p>
            <a:r>
              <a:rPr lang="en-US" dirty="0"/>
              <a:t>In image2image trans, they actually have pixel2pixel correspondence which is implied by the pixel coordinates. </a:t>
            </a:r>
          </a:p>
          <a:p>
            <a:r>
              <a:rPr lang="en-US" dirty="0"/>
              <a:t>But in shape transform, we do not have p2p correspondence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10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challenge is the representation of shape transform.</a:t>
            </a:r>
          </a:p>
          <a:p>
            <a:r>
              <a:rPr lang="en-US" dirty="0"/>
              <a:t>Here I show 6 example type of shape transforms learned by our network, as you can see that they are very different from each other. It is then </a:t>
            </a:r>
            <a:r>
              <a:rPr lang="en-US" dirty="0" err="1"/>
              <a:t>challangeing</a:t>
            </a:r>
            <a:r>
              <a:rPr lang="en-US" dirty="0"/>
              <a:t> to design a generic </a:t>
            </a:r>
            <a:r>
              <a:rPr lang="en-US" dirty="0" err="1"/>
              <a:t>represention</a:t>
            </a:r>
            <a:r>
              <a:rPr lang="en-US" dirty="0"/>
              <a:t> for..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28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chanllege</a:t>
            </a:r>
            <a:r>
              <a:rPr lang="en-US" dirty="0"/>
              <a:t> is …  As I just mentioned, we do not want a random… </a:t>
            </a:r>
          </a:p>
          <a:p>
            <a:endParaRPr lang="en-US" b="1" dirty="0"/>
          </a:p>
          <a:p>
            <a:r>
              <a:rPr lang="en-US" b="1" dirty="0"/>
              <a:t>Disentangle common features from domain-unique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12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59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26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for </a:t>
            </a:r>
            <a:r>
              <a:rPr lang="en-US" dirty="0" err="1"/>
              <a:t>automous</a:t>
            </a:r>
            <a:r>
              <a:rPr lang="en-US" dirty="0"/>
              <a:t> driving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75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conclude, in this thesis we proposed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16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hjuːmən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27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mʌltɪ'mɒdl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5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problem in computer graphics can be posed as a problem of shape-to-shape transformation</a:t>
            </a:r>
          </a:p>
          <a:p>
            <a:r>
              <a:rPr lang="en-US" dirty="0"/>
              <a:t>For example, surface completion can be considered as..  </a:t>
            </a:r>
          </a:p>
          <a:p>
            <a:r>
              <a:rPr lang="en-US" dirty="0"/>
              <a:t>Shape skeletonization is …</a:t>
            </a:r>
          </a:p>
          <a:p>
            <a:r>
              <a:rPr lang="en-US" dirty="0" err="1"/>
              <a:t>Stackabilization</a:t>
            </a:r>
            <a:r>
              <a:rPr lang="en-US" dirty="0"/>
              <a:t> is a problem  of  transforming non-stackable shapes into stackable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45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https://3dwarehouse.sketchup.com/model/7d92efda69ca6c25743c8e4ea4f6b92c/Bistro-table-set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08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24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ready to take any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9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With so many problems in computer graphics can be considered as a problem of shape-to-shape transformation.</a:t>
            </a:r>
          </a:p>
          <a:p>
            <a:r>
              <a:rPr lang="en-US" b="0" dirty="0"/>
              <a:t>It is then natural to ask, can we develop general purpose methods for solving many of these problems?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With a general-purpose method, we can…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will also enable new problems and new applications.   Let me show you an example. In P2P-NET, we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48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Reuse technologies and avoid reinventing the wheel</a:t>
            </a:r>
          </a:p>
          <a:p>
            <a:r>
              <a:rPr lang="en-US" b="0" dirty="0"/>
              <a:t>Help the community progress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2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OK. Let’s define the problem.  </a:t>
            </a:r>
          </a:p>
          <a:p>
            <a:r>
              <a:rPr lang="en-US" dirty="0"/>
              <a:t>To learn </a:t>
            </a:r>
            <a:r>
              <a:rPr lang="en-US" dirty="0" err="1"/>
              <a:t>gp</a:t>
            </a:r>
            <a:r>
              <a:rPr lang="en-US" dirty="0"/>
              <a:t> shape transform,  we need two set of training shapes.</a:t>
            </a:r>
          </a:p>
          <a:p>
            <a:r>
              <a:rPr lang="en-US" dirty="0"/>
              <a:t>One set is from domain A.  </a:t>
            </a:r>
          </a:p>
          <a:p>
            <a:r>
              <a:rPr lang="en-US" dirty="0"/>
              <a:t>Another set is from …</a:t>
            </a:r>
          </a:p>
          <a:p>
            <a:endParaRPr lang="en-US" dirty="0"/>
          </a:p>
          <a:p>
            <a:r>
              <a:rPr lang="en-US" dirty="0"/>
              <a:t>Our network will be trained by the two set of shapes.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5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test, we provide an input shape from domain A, and ask the network to</a:t>
            </a:r>
          </a:p>
          <a:p>
            <a:endParaRPr lang="en-US" dirty="0"/>
          </a:p>
          <a:p>
            <a:r>
              <a:rPr lang="en-US" dirty="0"/>
              <a:t>But we do not want a random table, we want the output table to have  some commonality with the input chair.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2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similar problem in computer vision is learning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I2I translation. 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 just show 3 representative methods.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DualGAN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they train two directions of image translation simultaneously. And they have a cycle consistency or a dual learning loss to encourage the …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unit, a shared latent space is learned. Image trans is then done by first encoding the image into the shared latent space, then...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these methods are mainly designed for transferring textures or colors. They cannot work on shape transform.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43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do exist some methods for learning shape transforms.</a:t>
            </a:r>
          </a:p>
          <a:p>
            <a:r>
              <a:rPr lang="en-US" dirty="0"/>
              <a:t>For example, </a:t>
            </a:r>
            <a:r>
              <a:rPr lang="en-US" dirty="0" err="1"/>
              <a:t>Berkiten</a:t>
            </a:r>
            <a:r>
              <a:rPr lang="en-US" dirty="0"/>
              <a:t> et al.   [at L].</a:t>
            </a:r>
          </a:p>
          <a:p>
            <a:r>
              <a:rPr lang="en-US" dirty="0" err="1"/>
              <a:t>Byravan</a:t>
            </a:r>
            <a:r>
              <a:rPr lang="en-US" dirty="0"/>
              <a:t> et al.</a:t>
            </a:r>
          </a:p>
          <a:p>
            <a:endParaRPr lang="en-US" b="1" dirty="0"/>
          </a:p>
          <a:p>
            <a:r>
              <a:rPr lang="en-US" b="1" dirty="0"/>
              <a:t>However, these methods are only able to learn a specific type of shape-to-shape transformation. They are not general purpose.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15510-B45D-45B4-9F89-611A83EBAC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7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1F60-2BF7-4567-BB8E-0720A338B7FA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Learning Shape-to-Shape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0055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556060" y="6404793"/>
            <a:ext cx="634410" cy="25812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961" y="67123"/>
            <a:ext cx="9365168" cy="914400"/>
          </a:xfrm>
        </p:spPr>
        <p:txBody>
          <a:bodyPr>
            <a:normAutofit/>
          </a:bodyPr>
          <a:lstStyle>
            <a:lvl1pPr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961" y="1183822"/>
            <a:ext cx="11169475" cy="4993142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36202"/>
            <a:ext cx="480963" cy="345714"/>
          </a:xfrm>
          <a:prstGeom prst="rect">
            <a:avLst/>
          </a:prstGeom>
          <a:solidFill>
            <a:srgbClr val="EB5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4292" y="6404793"/>
            <a:ext cx="975143" cy="266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61" y="6404793"/>
            <a:ext cx="535266" cy="2664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6060" y="6404793"/>
            <a:ext cx="634409" cy="258120"/>
          </a:xfrm>
          <a:noFill/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4864194A-5C42-46BD-9B44-5762C90297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504084" y="6394733"/>
            <a:ext cx="889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Learning Shape-to-Shape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3280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19032-3DE5-4D7C-BD52-8B4C9A826E1E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Learning Shape-to-Shape Transformation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4194A-5C42-46BD-9B44-5762C9029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6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4.png"/><Relationship Id="rId4" Type="http://schemas.openxmlformats.org/officeDocument/2006/relationships/video" Target="../media/media2.mp4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0.png"/><Relationship Id="rId12" Type="http://schemas.openxmlformats.org/officeDocument/2006/relationships/image" Target="../media/image47.png"/><Relationship Id="rId17" Type="http://schemas.openxmlformats.org/officeDocument/2006/relationships/image" Target="../media/image52.jpeg"/><Relationship Id="rId2" Type="http://schemas.openxmlformats.org/officeDocument/2006/relationships/image" Target="../media/image38.jpe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jpe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1.png"/><Relationship Id="rId3" Type="http://schemas.openxmlformats.org/officeDocument/2006/relationships/image" Target="../media/image59.jpeg"/><Relationship Id="rId7" Type="http://schemas.openxmlformats.org/officeDocument/2006/relationships/image" Target="../media/image60.png"/><Relationship Id="rId12" Type="http://schemas.openxmlformats.org/officeDocument/2006/relationships/image" Target="../media/image50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8.jpeg"/><Relationship Id="rId7" Type="http://schemas.openxmlformats.org/officeDocument/2006/relationships/image" Target="../media/image70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73.jpeg"/><Relationship Id="rId5" Type="http://schemas.openxmlformats.org/officeDocument/2006/relationships/image" Target="../media/image69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845" y="512739"/>
            <a:ext cx="11187288" cy="2165098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Learning Shape-to-Shape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9601" y="2211242"/>
            <a:ext cx="6955606" cy="1655762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n-lt"/>
              </a:rPr>
              <a:t>Kangxue Yin</a:t>
            </a:r>
          </a:p>
          <a:p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PhD Thesis Defense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9:30 a.m.  -  May 14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2020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2065" y="3927687"/>
            <a:ext cx="1571244" cy="78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3644" y="3927687"/>
            <a:ext cx="2322241" cy="7865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7F754E-40BA-4848-A960-FB8DC1E2855A}"/>
              </a:ext>
            </a:extLst>
          </p:cNvPr>
          <p:cNvSpPr/>
          <p:nvPr/>
        </p:nvSpPr>
        <p:spPr>
          <a:xfrm>
            <a:off x="502356" y="5698930"/>
            <a:ext cx="11187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Examining Committee</a:t>
            </a:r>
            <a:r>
              <a:rPr lang="en-US" dirty="0">
                <a:cs typeface="Arial" panose="020B0604020202020204" pitchFamily="34" charset="0"/>
              </a:rPr>
              <a:t>:  Dr. Hao (Richard) Zhang, Senior Supervisor;  Dr. Hui Huang, Supervisor;   Dr. Daniel Cohen-Or, Supervisor;  Dr. </a:t>
            </a:r>
            <a:r>
              <a:rPr lang="en-US" dirty="0" err="1">
                <a:cs typeface="Arial" panose="020B0604020202020204" pitchFamily="34" charset="0"/>
              </a:rPr>
              <a:t>Manolis</a:t>
            </a:r>
            <a:r>
              <a:rPr lang="en-US" dirty="0">
                <a:cs typeface="Arial" panose="020B0604020202020204" pitchFamily="34" charset="0"/>
              </a:rPr>
              <a:t> Savva, Internal Examiner;  Dr. Matthias Zwicker, External Examiner; Dr. Angel Chang, Chair.</a:t>
            </a:r>
          </a:p>
        </p:txBody>
      </p:sp>
    </p:spTree>
    <p:extLst>
      <p:ext uri="{BB962C8B-B14F-4D97-AF65-F5344CB8AC3E}">
        <p14:creationId xmlns:p14="http://schemas.microsoft.com/office/powerpoint/2010/main" val="29153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1EE2C14-98FE-4234-836D-02061A79F523}"/>
              </a:ext>
            </a:extLst>
          </p:cNvPr>
          <p:cNvSpPr/>
          <p:nvPr/>
        </p:nvSpPr>
        <p:spPr>
          <a:xfrm>
            <a:off x="1015365" y="4492590"/>
            <a:ext cx="10161270" cy="480159"/>
          </a:xfrm>
          <a:prstGeom prst="rect">
            <a:avLst/>
          </a:prstGeom>
          <a:solidFill>
            <a:srgbClr val="FFCC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517B60-4DA1-414C-8A99-715D3475EA56}"/>
              </a:ext>
            </a:extLst>
          </p:cNvPr>
          <p:cNvSpPr/>
          <p:nvPr/>
        </p:nvSpPr>
        <p:spPr>
          <a:xfrm>
            <a:off x="1015365" y="2499204"/>
            <a:ext cx="10161270" cy="480158"/>
          </a:xfrm>
          <a:prstGeom prst="rect">
            <a:avLst/>
          </a:prstGeom>
          <a:solidFill>
            <a:srgbClr val="F49B5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F7EB6B-3BD2-4357-8B68-146CB8D9EEE5}"/>
              </a:ext>
            </a:extLst>
          </p:cNvPr>
          <p:cNvSpPr/>
          <p:nvPr/>
        </p:nvSpPr>
        <p:spPr>
          <a:xfrm>
            <a:off x="1015365" y="1140717"/>
            <a:ext cx="10161270" cy="468714"/>
          </a:xfrm>
          <a:prstGeom prst="rect">
            <a:avLst/>
          </a:prstGeom>
          <a:solidFill>
            <a:srgbClr val="EB5D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CDA0C-CC9B-41F7-AFA7-62982BCE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B5E90-07AC-424C-9A64-9699D9EBB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365" y="1157042"/>
            <a:ext cx="11169475" cy="113216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Proposed the first general-purpose shape-to-shape translation networks</a:t>
            </a:r>
          </a:p>
          <a:p>
            <a:pPr lvl="1"/>
            <a:r>
              <a:rPr lang="en-US" sz="2000" dirty="0"/>
              <a:t>P2P-NET:  Supervised</a:t>
            </a:r>
          </a:p>
          <a:p>
            <a:pPr lvl="1"/>
            <a:r>
              <a:rPr lang="en-US" sz="2000" dirty="0"/>
              <a:t>LOGAN:   Unsupervised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1D824-D80E-44F8-AD11-4EAE0E5F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0DFB2F-CD24-4D0A-B48E-86A78433A14C}"/>
              </a:ext>
            </a:extLst>
          </p:cNvPr>
          <p:cNvSpPr txBox="1">
            <a:spLocks/>
          </p:cNvSpPr>
          <p:nvPr/>
        </p:nvSpPr>
        <p:spPr>
          <a:xfrm>
            <a:off x="1015364" y="2570950"/>
            <a:ext cx="10168431" cy="201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Novel technical contributions that make the networks work</a:t>
            </a:r>
          </a:p>
          <a:p>
            <a:pPr lvl="1"/>
            <a:r>
              <a:rPr lang="en-US" sz="2000" dirty="0"/>
              <a:t>Displacements based representation for shape transformation, and cross regularization (in P2P-NET)</a:t>
            </a:r>
          </a:p>
          <a:p>
            <a:pPr lvl="1"/>
            <a:r>
              <a:rPr lang="en-US" sz="2000" dirty="0"/>
              <a:t>Implicit feature disentanglement (in LOGAN)</a:t>
            </a:r>
          </a:p>
          <a:p>
            <a:pPr lvl="1"/>
            <a:r>
              <a:rPr lang="en-US" sz="2000" dirty="0"/>
              <a:t>etc.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93BDEF-B36E-423F-90A0-5C648FB5ED04}"/>
              </a:ext>
            </a:extLst>
          </p:cNvPr>
          <p:cNvSpPr txBox="1">
            <a:spLocks/>
          </p:cNvSpPr>
          <p:nvPr/>
        </p:nvSpPr>
        <p:spPr>
          <a:xfrm>
            <a:off x="1022525" y="4568789"/>
            <a:ext cx="11169475" cy="112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Open the door to new research topics in geometric deep learning </a:t>
            </a:r>
          </a:p>
          <a:p>
            <a:pPr lvl="1"/>
            <a:r>
              <a:rPr lang="en-US" sz="2000" dirty="0"/>
              <a:t>Future 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30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1C1C4E-1D06-4FAD-B636-263E0F86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347" y="2780287"/>
            <a:ext cx="3396520" cy="3190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B418F-5BE2-4450-A8A2-B635A28D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1" y="67123"/>
            <a:ext cx="9365168" cy="914400"/>
          </a:xfrm>
        </p:spPr>
        <p:txBody>
          <a:bodyPr/>
          <a:lstStyle/>
          <a:p>
            <a:r>
              <a:rPr lang="en-US" dirty="0"/>
              <a:t>Challenges of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20144-C0DE-4BD6-B1D6-BBE331B7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590" y="6328229"/>
            <a:ext cx="634409" cy="365125"/>
          </a:xfrm>
        </p:spPr>
        <p:txBody>
          <a:bodyPr/>
          <a:lstStyle/>
          <a:p>
            <a:fld id="{4864194A-5C42-46BD-9B44-5762C90297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7447D-0DE9-415A-9123-48ACBDBD683F}"/>
              </a:ext>
            </a:extLst>
          </p:cNvPr>
          <p:cNvSpPr/>
          <p:nvPr/>
        </p:nvSpPr>
        <p:spPr>
          <a:xfrm>
            <a:off x="5401092" y="5861489"/>
            <a:ext cx="287918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b="1" dirty="0" err="1">
                <a:solidFill>
                  <a:srgbClr val="000000"/>
                </a:solidFill>
              </a:rPr>
              <a:t>CycleGAN</a:t>
            </a:r>
            <a:r>
              <a:rPr lang="en-US" altLang="zh-CN" sz="1867" dirty="0">
                <a:solidFill>
                  <a:srgbClr val="000000"/>
                </a:solidFill>
              </a:rPr>
              <a:t>  [Zhu et at. 2017]</a:t>
            </a:r>
            <a:endParaRPr lang="en-US" sz="1867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A8D34A-68BF-4AEF-B24B-3D4872A813C1}"/>
              </a:ext>
            </a:extLst>
          </p:cNvPr>
          <p:cNvSpPr/>
          <p:nvPr/>
        </p:nvSpPr>
        <p:spPr>
          <a:xfrm>
            <a:off x="8486394" y="5861489"/>
            <a:ext cx="401971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b="1" dirty="0">
                <a:solidFill>
                  <a:srgbClr val="000000"/>
                </a:solidFill>
              </a:rPr>
              <a:t>UNIT </a:t>
            </a:r>
            <a:r>
              <a:rPr lang="en-US" altLang="zh-CN" sz="1867" dirty="0">
                <a:solidFill>
                  <a:srgbClr val="000000"/>
                </a:solidFill>
              </a:rPr>
              <a:t>[Liu et at. 2017]</a:t>
            </a:r>
            <a:endParaRPr lang="en-US" sz="186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E2DB3-917B-4EB4-A2D2-2D3A481B6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239" y="2790461"/>
            <a:ext cx="2880576" cy="30710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A3BCB-C488-41CE-81B3-ABD10BEB6AE8}"/>
              </a:ext>
            </a:extLst>
          </p:cNvPr>
          <p:cNvSpPr/>
          <p:nvPr/>
        </p:nvSpPr>
        <p:spPr>
          <a:xfrm>
            <a:off x="1445972" y="5861489"/>
            <a:ext cx="262360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b="1" dirty="0" err="1">
                <a:solidFill>
                  <a:srgbClr val="000000"/>
                </a:solidFill>
              </a:rPr>
              <a:t>DualGAN</a:t>
            </a:r>
            <a:r>
              <a:rPr lang="en-US" altLang="zh-CN" sz="1867" dirty="0">
                <a:solidFill>
                  <a:srgbClr val="000000"/>
                </a:solidFill>
              </a:rPr>
              <a:t>  [Yi et at. 2017]</a:t>
            </a:r>
            <a:endParaRPr lang="en-US"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D1F534-881C-43AF-9D05-C72A34857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383" y="3076367"/>
            <a:ext cx="2856599" cy="27645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64653C-EC2F-4ED4-95C8-1536BB248E20}"/>
              </a:ext>
            </a:extLst>
          </p:cNvPr>
          <p:cNvSpPr/>
          <p:nvPr/>
        </p:nvSpPr>
        <p:spPr>
          <a:xfrm>
            <a:off x="1206838" y="2783795"/>
            <a:ext cx="312168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>
                <a:solidFill>
                  <a:srgbClr val="000000"/>
                </a:solidFill>
              </a:rPr>
              <a:t>Chinese painting    Oil painting</a:t>
            </a:r>
            <a:endParaRPr lang="en-US" sz="1867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1A92F1-CA25-4F24-BE54-539B5DE8884A}"/>
              </a:ext>
            </a:extLst>
          </p:cNvPr>
          <p:cNvSpPr txBox="1">
            <a:spLocks/>
          </p:cNvSpPr>
          <p:nvPr/>
        </p:nvSpPr>
        <p:spPr>
          <a:xfrm>
            <a:off x="838200" y="112907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Lack of point-to-point correspondences</a:t>
            </a:r>
          </a:p>
          <a:p>
            <a:r>
              <a:rPr lang="en-US" dirty="0"/>
              <a:t>Representation of shape transform</a:t>
            </a:r>
          </a:p>
          <a:p>
            <a:r>
              <a:rPr lang="en-US" dirty="0"/>
              <a:t>Feature disentanglement</a:t>
            </a:r>
          </a:p>
        </p:txBody>
      </p:sp>
    </p:spTree>
    <p:extLst>
      <p:ext uri="{BB962C8B-B14F-4D97-AF65-F5344CB8AC3E}">
        <p14:creationId xmlns:p14="http://schemas.microsoft.com/office/powerpoint/2010/main" val="29126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252E-48B7-492B-AFD3-77CBC3BFF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9FB1D-BDEA-4874-9547-5423AE52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DF8C64-3D70-48EE-9CDD-7BEB4CC4FF8D}"/>
              </a:ext>
            </a:extLst>
          </p:cNvPr>
          <p:cNvSpPr txBox="1">
            <a:spLocks/>
          </p:cNvSpPr>
          <p:nvPr/>
        </p:nvSpPr>
        <p:spPr>
          <a:xfrm>
            <a:off x="841248" y="11338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Lack of point-to-point correspondences</a:t>
            </a:r>
          </a:p>
          <a:p>
            <a:r>
              <a:rPr lang="en-US" b="1" dirty="0"/>
              <a:t>Representation of shape transform</a:t>
            </a:r>
          </a:p>
          <a:p>
            <a:r>
              <a:rPr lang="en-US" dirty="0"/>
              <a:t>Feature disentanglement</a:t>
            </a:r>
          </a:p>
        </p:txBody>
      </p:sp>
      <p:pic>
        <p:nvPicPr>
          <p:cNvPr id="6" name="Picture 5" descr="A picture containing table, man, display, sitting&#10;&#10;Description automatically generated">
            <a:extLst>
              <a:ext uri="{FF2B5EF4-FFF2-40B4-BE49-F238E27FC236}">
                <a16:creationId xmlns:a16="http://schemas.microsoft.com/office/drawing/2014/main" id="{C314C23F-A3D0-460F-81A6-549CF2BC7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55" y="2643638"/>
            <a:ext cx="9643132" cy="34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252E-48B7-492B-AFD3-77CBC3BFF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9FB1D-BDEA-4874-9547-5423AE52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A4BDA-6E84-4406-B34B-C28401EEF724}"/>
              </a:ext>
            </a:extLst>
          </p:cNvPr>
          <p:cNvSpPr txBox="1">
            <a:spLocks/>
          </p:cNvSpPr>
          <p:nvPr/>
        </p:nvSpPr>
        <p:spPr>
          <a:xfrm>
            <a:off x="841248" y="11338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Lack of point-to-point correspondences</a:t>
            </a:r>
          </a:p>
          <a:p>
            <a:r>
              <a:rPr lang="en-US" dirty="0"/>
              <a:t>Representation of shape transform</a:t>
            </a:r>
          </a:p>
          <a:p>
            <a:r>
              <a:rPr lang="en-US" b="1" dirty="0"/>
              <a:t>Feature disentanglement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DD6D62A-3E80-4F26-BCA3-98825C0A0B86}"/>
              </a:ext>
            </a:extLst>
          </p:cNvPr>
          <p:cNvSpPr/>
          <p:nvPr/>
        </p:nvSpPr>
        <p:spPr>
          <a:xfrm>
            <a:off x="4661349" y="3539610"/>
            <a:ext cx="952500" cy="875519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5D04A1-BFF2-44EE-ABCA-BB6A8E32CB90}"/>
              </a:ext>
            </a:extLst>
          </p:cNvPr>
          <p:cNvSpPr/>
          <p:nvPr/>
        </p:nvSpPr>
        <p:spPr>
          <a:xfrm>
            <a:off x="1758163" y="5379839"/>
            <a:ext cx="2021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Domain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0F1DE-D7D8-4DE4-A840-2CF219E9D2F6}"/>
              </a:ext>
            </a:extLst>
          </p:cNvPr>
          <p:cNvSpPr/>
          <p:nvPr/>
        </p:nvSpPr>
        <p:spPr>
          <a:xfrm>
            <a:off x="6617994" y="5379840"/>
            <a:ext cx="2005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Domain B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C42954E1-E3FE-4E39-8E89-49DCA8664E05}"/>
              </a:ext>
            </a:extLst>
          </p:cNvPr>
          <p:cNvSpPr/>
          <p:nvPr/>
        </p:nvSpPr>
        <p:spPr>
          <a:xfrm>
            <a:off x="6617994" y="3025601"/>
            <a:ext cx="2326287" cy="18161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2FBC1-49BB-43B7-99C0-73C10B99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64" y="2589114"/>
            <a:ext cx="1826427" cy="27699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0054A8-5205-4C07-86FC-F1DE41417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3712" y="4415129"/>
            <a:ext cx="2843878" cy="127084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commonality</a:t>
            </a:r>
          </a:p>
        </p:txBody>
      </p:sp>
    </p:spTree>
    <p:extLst>
      <p:ext uri="{BB962C8B-B14F-4D97-AF65-F5344CB8AC3E}">
        <p14:creationId xmlns:p14="http://schemas.microsoft.com/office/powerpoint/2010/main" val="41486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8B42-CBB6-4BD9-9369-574A075F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57F0A-465A-498E-9B01-44DC79E2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2C6F54-9B79-4824-949F-CCC61382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523"/>
            <a:ext cx="10515600" cy="2350135"/>
          </a:xfrm>
        </p:spPr>
        <p:txBody>
          <a:bodyPr/>
          <a:lstStyle/>
          <a:p>
            <a:r>
              <a:rPr lang="en-US" dirty="0"/>
              <a:t>Shape-level supervision</a:t>
            </a:r>
          </a:p>
          <a:p>
            <a:r>
              <a:rPr lang="en-US" b="0" dirty="0"/>
              <a:t>Unsupervised</a:t>
            </a:r>
          </a:p>
        </p:txBody>
      </p:sp>
      <p:pic>
        <p:nvPicPr>
          <p:cNvPr id="6" name="slow-airplane-skel2surface_1">
            <a:hlinkClick r:id="" action="ppaction://media"/>
            <a:extLst>
              <a:ext uri="{FF2B5EF4-FFF2-40B4-BE49-F238E27FC236}">
                <a16:creationId xmlns:a16="http://schemas.microsoft.com/office/drawing/2014/main" id="{59A686B1-8911-467C-A2F8-6CE4AEDA0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481698" y="2048237"/>
            <a:ext cx="5200847" cy="3813895"/>
          </a:xfrm>
          <a:prstGeom prst="rect">
            <a:avLst/>
          </a:prstGeom>
        </p:spPr>
      </p:pic>
      <p:pic>
        <p:nvPicPr>
          <p:cNvPr id="7" name="slow-airplane-scan2surface_1">
            <a:hlinkClick r:id="" action="ppaction://media"/>
            <a:extLst>
              <a:ext uri="{FF2B5EF4-FFF2-40B4-BE49-F238E27FC236}">
                <a16:creationId xmlns:a16="http://schemas.microsoft.com/office/drawing/2014/main" id="{725AFE82-6966-4D67-B96B-C18AB9DB01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36420" y="2048236"/>
            <a:ext cx="5200847" cy="3813895"/>
          </a:xfrm>
          <a:prstGeom prst="rect">
            <a:avLst/>
          </a:prstGeom>
        </p:spPr>
      </p:pic>
      <p:pic>
        <p:nvPicPr>
          <p:cNvPr id="8" name="slow-bed-cross2surface_1">
            <a:hlinkClick r:id="" action="ppaction://media"/>
            <a:extLst>
              <a:ext uri="{FF2B5EF4-FFF2-40B4-BE49-F238E27FC236}">
                <a16:creationId xmlns:a16="http://schemas.microsoft.com/office/drawing/2014/main" id="{9AF36852-E2AC-4866-BB7B-3E8ABFE4736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05747" y="2048237"/>
            <a:ext cx="5200847" cy="38138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4D8407-8B20-4C23-A43D-46578E67282B}"/>
              </a:ext>
            </a:extLst>
          </p:cNvPr>
          <p:cNvSpPr/>
          <p:nvPr/>
        </p:nvSpPr>
        <p:spPr>
          <a:xfrm>
            <a:off x="736600" y="5645644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P2P-NET:  Point-to-point displacement network</a:t>
            </a:r>
          </a:p>
        </p:txBody>
      </p:sp>
    </p:spTree>
    <p:extLst>
      <p:ext uri="{BB962C8B-B14F-4D97-AF65-F5344CB8AC3E}">
        <p14:creationId xmlns:p14="http://schemas.microsoft.com/office/powerpoint/2010/main" val="126830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8513519-9E37-439C-A19F-38184DE5376A}"/>
              </a:ext>
            </a:extLst>
          </p:cNvPr>
          <p:cNvSpPr txBox="1">
            <a:spLocks/>
          </p:cNvSpPr>
          <p:nvPr/>
        </p:nvSpPr>
        <p:spPr>
          <a:xfrm>
            <a:off x="838200" y="981523"/>
            <a:ext cx="10515600" cy="2350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Shape-level supervision</a:t>
            </a:r>
          </a:p>
          <a:p>
            <a:r>
              <a:rPr lang="en-US" dirty="0"/>
              <a:t>Unsupervised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FAC9A-6894-4D43-9CAB-34578C7B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094B8-0220-4BDD-85AB-D4070715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BA8B8E-D2C9-4560-B0AB-05BFC298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04" y="3255458"/>
            <a:ext cx="1961107" cy="17936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EBA0F6-ECA6-4BD1-A79E-8266855A4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886" y="3855948"/>
            <a:ext cx="2062749" cy="1034364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9CE93F2-F17F-4AC2-866A-9F6059AEDEC5}"/>
              </a:ext>
            </a:extLst>
          </p:cNvPr>
          <p:cNvSpPr/>
          <p:nvPr/>
        </p:nvSpPr>
        <p:spPr>
          <a:xfrm>
            <a:off x="4645525" y="4040566"/>
            <a:ext cx="1961107" cy="5548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Latent space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EE9E19-3602-4610-92D8-92A1C0125599}"/>
              </a:ext>
            </a:extLst>
          </p:cNvPr>
          <p:cNvCxnSpPr>
            <a:cxnSpLocks/>
          </p:cNvCxnSpPr>
          <p:nvPr/>
        </p:nvCxnSpPr>
        <p:spPr>
          <a:xfrm>
            <a:off x="3860800" y="4318000"/>
            <a:ext cx="6477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DDBDEC-21F0-4ED2-884B-86027C0BB7BC}"/>
              </a:ext>
            </a:extLst>
          </p:cNvPr>
          <p:cNvCxnSpPr>
            <a:cxnSpLocks/>
          </p:cNvCxnSpPr>
          <p:nvPr/>
        </p:nvCxnSpPr>
        <p:spPr>
          <a:xfrm>
            <a:off x="6718300" y="4318000"/>
            <a:ext cx="6477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0581617-E37E-415B-A7A5-43D6C45EB698}"/>
              </a:ext>
            </a:extLst>
          </p:cNvPr>
          <p:cNvSpPr/>
          <p:nvPr/>
        </p:nvSpPr>
        <p:spPr>
          <a:xfrm>
            <a:off x="4749800" y="2817683"/>
            <a:ext cx="1856832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Feature disentanglement</a:t>
            </a:r>
            <a:endParaRPr lang="en-US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208762-B8CD-49B1-8E19-BD4E0F8D7A1E}"/>
              </a:ext>
            </a:extLst>
          </p:cNvPr>
          <p:cNvCxnSpPr/>
          <p:nvPr/>
        </p:nvCxnSpPr>
        <p:spPr>
          <a:xfrm flipV="1">
            <a:off x="5400040" y="3502660"/>
            <a:ext cx="0" cy="4972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1086A6-3343-4C91-81EF-301EC7D6A9D5}"/>
              </a:ext>
            </a:extLst>
          </p:cNvPr>
          <p:cNvCxnSpPr>
            <a:cxnSpLocks/>
          </p:cNvCxnSpPr>
          <p:nvPr/>
        </p:nvCxnSpPr>
        <p:spPr>
          <a:xfrm>
            <a:off x="5875020" y="3499833"/>
            <a:ext cx="0" cy="4972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1AE6FA5-8228-4B05-BD4B-AB72E569F7CD}"/>
              </a:ext>
            </a:extLst>
          </p:cNvPr>
          <p:cNvSpPr/>
          <p:nvPr/>
        </p:nvSpPr>
        <p:spPr>
          <a:xfrm>
            <a:off x="736600" y="5645644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LOGAN: Unpaired Shape Transform in Latent Overcomplete Space</a:t>
            </a:r>
          </a:p>
        </p:txBody>
      </p:sp>
    </p:spTree>
    <p:extLst>
      <p:ext uri="{BB962C8B-B14F-4D97-AF65-F5344CB8AC3E}">
        <p14:creationId xmlns:p14="http://schemas.microsoft.com/office/powerpoint/2010/main" val="217460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A8EA-8F8B-4ACF-9312-DDFB0762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014" y="3048394"/>
            <a:ext cx="11711039" cy="1163904"/>
          </a:xfrm>
        </p:spPr>
        <p:txBody>
          <a:bodyPr>
            <a:normAutofit/>
          </a:bodyPr>
          <a:lstStyle/>
          <a:p>
            <a:r>
              <a:rPr lang="en-US" sz="4000" dirty="0"/>
              <a:t>P2P-NET:  Point-to-point displacement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909BF-F9E0-43B0-A7D1-2C23D4E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03C41F-E78A-43B1-B2B6-682535A3BD8F}"/>
              </a:ext>
            </a:extLst>
          </p:cNvPr>
          <p:cNvSpPr txBox="1">
            <a:spLocks/>
          </p:cNvSpPr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B996C2-4F60-4E93-91B1-7099E4A11084}"/>
              </a:ext>
            </a:extLst>
          </p:cNvPr>
          <p:cNvSpPr txBox="1">
            <a:spLocks/>
          </p:cNvSpPr>
          <p:nvPr/>
        </p:nvSpPr>
        <p:spPr>
          <a:xfrm>
            <a:off x="0" y="81140"/>
            <a:ext cx="12192000" cy="914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Flowchart: Data 8">
            <a:extLst>
              <a:ext uri="{FF2B5EF4-FFF2-40B4-BE49-F238E27FC236}">
                <a16:creationId xmlns:a16="http://schemas.microsoft.com/office/drawing/2014/main" id="{75C4870F-0707-4567-9F59-96A7B70FB0F2}"/>
              </a:ext>
            </a:extLst>
          </p:cNvPr>
          <p:cNvSpPr/>
          <p:nvPr/>
        </p:nvSpPr>
        <p:spPr>
          <a:xfrm>
            <a:off x="789261" y="2521479"/>
            <a:ext cx="2623013" cy="4037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926 w 10000"/>
              <a:gd name="connsiteY1" fmla="*/ 256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926 w 10000"/>
              <a:gd name="connsiteY1" fmla="*/ 256 h 10000"/>
              <a:gd name="connsiteX2" fmla="*/ 10000 w 10000"/>
              <a:gd name="connsiteY2" fmla="*/ 0 h 10000"/>
              <a:gd name="connsiteX3" fmla="*/ 8429 w 10000"/>
              <a:gd name="connsiteY3" fmla="*/ 10000 h 10000"/>
              <a:gd name="connsiteX4" fmla="*/ 0 w 10000"/>
              <a:gd name="connsiteY4" fmla="*/ 10000 h 10000"/>
              <a:gd name="connsiteX0" fmla="*/ 0 w 9356"/>
              <a:gd name="connsiteY0" fmla="*/ 10000 h 10000"/>
              <a:gd name="connsiteX1" fmla="*/ 926 w 9356"/>
              <a:gd name="connsiteY1" fmla="*/ 256 h 10000"/>
              <a:gd name="connsiteX2" fmla="*/ 9356 w 9356"/>
              <a:gd name="connsiteY2" fmla="*/ 0 h 10000"/>
              <a:gd name="connsiteX3" fmla="*/ 8429 w 9356"/>
              <a:gd name="connsiteY3" fmla="*/ 10000 h 10000"/>
              <a:gd name="connsiteX4" fmla="*/ 0 w 9356"/>
              <a:gd name="connsiteY4" fmla="*/ 10000 h 10000"/>
              <a:gd name="connsiteX0" fmla="*/ 0 w 10000"/>
              <a:gd name="connsiteY0" fmla="*/ 10000 h 10000"/>
              <a:gd name="connsiteX1" fmla="*/ 990 w 10000"/>
              <a:gd name="connsiteY1" fmla="*/ 256 h 10000"/>
              <a:gd name="connsiteX2" fmla="*/ 10000 w 10000"/>
              <a:gd name="connsiteY2" fmla="*/ 0 h 10000"/>
              <a:gd name="connsiteX3" fmla="*/ 877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330" y="6752"/>
                  <a:pt x="659" y="3504"/>
                  <a:pt x="990" y="256"/>
                </a:cubicBezTo>
                <a:lnTo>
                  <a:pt x="10000" y="0"/>
                </a:lnTo>
                <a:lnTo>
                  <a:pt x="8779" y="10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B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667574-243E-48D6-912F-90CA225A3E10}"/>
              </a:ext>
            </a:extLst>
          </p:cNvPr>
          <p:cNvSpPr/>
          <p:nvPr/>
        </p:nvSpPr>
        <p:spPr>
          <a:xfrm>
            <a:off x="1137340" y="2432721"/>
            <a:ext cx="1876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Chapter. 3</a:t>
            </a:r>
          </a:p>
        </p:txBody>
      </p:sp>
    </p:spTree>
    <p:extLst>
      <p:ext uri="{BB962C8B-B14F-4D97-AF65-F5344CB8AC3E}">
        <p14:creationId xmlns:p14="http://schemas.microsoft.com/office/powerpoint/2010/main" val="54044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131B-29E3-4E6E-8B0F-F3EC9474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1" y="67123"/>
            <a:ext cx="9365168" cy="914400"/>
          </a:xfrm>
        </p:spPr>
        <p:txBody>
          <a:bodyPr>
            <a:normAutofit/>
          </a:bodyPr>
          <a:lstStyle/>
          <a:p>
            <a:r>
              <a:rPr lang="en-US" altLang="zh-CN" dirty="0"/>
              <a:t>Point-to-point displacements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57E70-754F-4C01-AE85-E6811F4F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fast">
            <a:hlinkClick r:id="" action="ppaction://media"/>
            <a:extLst>
              <a:ext uri="{FF2B5EF4-FFF2-40B4-BE49-F238E27FC236}">
                <a16:creationId xmlns:a16="http://schemas.microsoft.com/office/drawing/2014/main" id="{299E9695-3D10-4154-8F8C-D67C61BE5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89"/>
          <a:stretch/>
        </p:blipFill>
        <p:spPr>
          <a:xfrm>
            <a:off x="2543093" y="764512"/>
            <a:ext cx="6583680" cy="5250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59EA4E-ABCF-4211-B40C-C9E4647FF9F1}"/>
              </a:ext>
            </a:extLst>
          </p:cNvPr>
          <p:cNvSpPr/>
          <p:nvPr/>
        </p:nvSpPr>
        <p:spPr>
          <a:xfrm>
            <a:off x="9483066" y="5174112"/>
            <a:ext cx="1701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P2P-NET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94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6CB4-7988-4B59-B4A8-5040A729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Paired shapes from two domains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9EA60-82CF-4CF9-A79E-81D0C386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18900-F1BD-45A6-AB66-FC88296BB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57" y="2688961"/>
            <a:ext cx="1280967" cy="1592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BD974-51C6-4CDC-BC38-FA9BDCAAD8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17" y="2518970"/>
            <a:ext cx="1374474" cy="17087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10CB52-6AFE-498B-B197-026EEC71467B}"/>
              </a:ext>
            </a:extLst>
          </p:cNvPr>
          <p:cNvSpPr/>
          <p:nvPr/>
        </p:nvSpPr>
        <p:spPr>
          <a:xfrm>
            <a:off x="4681980" y="5462832"/>
            <a:ext cx="26228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Paired shapes</a:t>
            </a:r>
            <a:endParaRPr lang="en-US" sz="2800" b="1" dirty="0"/>
          </a:p>
        </p:txBody>
      </p:sp>
      <p:pic>
        <p:nvPicPr>
          <p:cNvPr id="8" name="pasted-image.pdf">
            <a:extLst>
              <a:ext uri="{FF2B5EF4-FFF2-40B4-BE49-F238E27FC236}">
                <a16:creationId xmlns:a16="http://schemas.microsoft.com/office/drawing/2014/main" id="{D7CEBA55-2660-49BA-8D23-90E98869C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18" y="2074244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DEEA2FBE-D177-4836-B773-EA77A6409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740" y="2074244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pasted-image.pdf">
            <a:extLst>
              <a:ext uri="{FF2B5EF4-FFF2-40B4-BE49-F238E27FC236}">
                <a16:creationId xmlns:a16="http://schemas.microsoft.com/office/drawing/2014/main" id="{E1C06931-B4C9-4207-A4D1-1CD7E7BD5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969" y="2725366"/>
            <a:ext cx="96721" cy="1891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50929B9E-2F39-4EA9-9BCA-4F78D749B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18" y="2996261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0125B1C9-4D3F-4835-A8EE-5E7292515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740" y="2996261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pasted-image.pdf">
            <a:extLst>
              <a:ext uri="{FF2B5EF4-FFF2-40B4-BE49-F238E27FC236}">
                <a16:creationId xmlns:a16="http://schemas.microsoft.com/office/drawing/2014/main" id="{E457EE96-C2C8-469F-8566-0DD7AA5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969" y="3647383"/>
            <a:ext cx="96721" cy="1891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pasted-image.pdf">
            <a:extLst>
              <a:ext uri="{FF2B5EF4-FFF2-40B4-BE49-F238E27FC236}">
                <a16:creationId xmlns:a16="http://schemas.microsoft.com/office/drawing/2014/main" id="{7A334B9A-9C30-4143-9A97-02EB8DC29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18" y="4031576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5" name="pasted-image.pdf">
            <a:extLst>
              <a:ext uri="{FF2B5EF4-FFF2-40B4-BE49-F238E27FC236}">
                <a16:creationId xmlns:a16="http://schemas.microsoft.com/office/drawing/2014/main" id="{A6207715-30E7-4D1D-8841-37739E015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740" y="4031576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pasted-image.pdf">
            <a:extLst>
              <a:ext uri="{FF2B5EF4-FFF2-40B4-BE49-F238E27FC236}">
                <a16:creationId xmlns:a16="http://schemas.microsoft.com/office/drawing/2014/main" id="{ED067981-A7B7-4D9A-BE60-A9DC4DA18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969" y="4682698"/>
            <a:ext cx="96721" cy="1891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hape 198">
                <a:extLst>
                  <a:ext uri="{FF2B5EF4-FFF2-40B4-BE49-F238E27FC236}">
                    <a16:creationId xmlns:a16="http://schemas.microsoft.com/office/drawing/2014/main" id="{A482CF0A-DB8D-443D-916A-40A4E17A6861}"/>
                  </a:ext>
                </a:extLst>
              </p:cNvPr>
              <p:cNvSpPr/>
              <p:nvPr/>
            </p:nvSpPr>
            <p:spPr>
              <a:xfrm rot="5400000">
                <a:off x="5808611" y="4651162"/>
                <a:ext cx="732527" cy="1066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28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Shape 198">
                <a:extLst>
                  <a:ext uri="{FF2B5EF4-FFF2-40B4-BE49-F238E27FC236}">
                    <a16:creationId xmlns:a16="http://schemas.microsoft.com/office/drawing/2014/main" id="{A482CF0A-DB8D-443D-916A-40A4E17A6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808611" y="4651162"/>
                <a:ext cx="732527" cy="10660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D05761F-554E-4BC6-9B6E-8EDED6DA63A6}"/>
              </a:ext>
            </a:extLst>
          </p:cNvPr>
          <p:cNvSpPr/>
          <p:nvPr/>
        </p:nvSpPr>
        <p:spPr>
          <a:xfrm>
            <a:off x="1023788" y="5020417"/>
            <a:ext cx="1253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Domain A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174085-EAF6-45CE-997A-9793EB5390F6}"/>
              </a:ext>
            </a:extLst>
          </p:cNvPr>
          <p:cNvSpPr/>
          <p:nvPr/>
        </p:nvSpPr>
        <p:spPr>
          <a:xfrm>
            <a:off x="9919939" y="502041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Domain B</a:t>
            </a:r>
            <a:endParaRPr lang="en-US" b="1" dirty="0"/>
          </a:p>
        </p:txBody>
      </p:sp>
      <p:sp>
        <p:nvSpPr>
          <p:cNvPr id="20" name="Right Arrow 1">
            <a:extLst>
              <a:ext uri="{FF2B5EF4-FFF2-40B4-BE49-F238E27FC236}">
                <a16:creationId xmlns:a16="http://schemas.microsoft.com/office/drawing/2014/main" id="{AE24F027-1527-44D3-B41C-71C846FEE4F6}"/>
              </a:ext>
            </a:extLst>
          </p:cNvPr>
          <p:cNvSpPr/>
          <p:nvPr/>
        </p:nvSpPr>
        <p:spPr>
          <a:xfrm>
            <a:off x="3127690" y="3325236"/>
            <a:ext cx="419548" cy="53055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272F21-9187-461D-A59D-F6C664CE44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67" y="2362489"/>
            <a:ext cx="1444287" cy="9514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0B21FF-B22A-4382-9E04-64FD7A7F6E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3" y="2362489"/>
            <a:ext cx="1549716" cy="10208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2854D9-7166-4B22-AF04-D9E8C84563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192" y="3430203"/>
            <a:ext cx="1488395" cy="12161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4BAD39-2692-47A8-8770-ACD92FEA60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1" y="3405421"/>
            <a:ext cx="1597044" cy="1304931"/>
          </a:xfrm>
          <a:prstGeom prst="rect">
            <a:avLst/>
          </a:prstGeom>
        </p:spPr>
      </p:pic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E2EEF4AF-C67B-433D-9424-2B45AFFDC03D}"/>
              </a:ext>
            </a:extLst>
          </p:cNvPr>
          <p:cNvSpPr/>
          <p:nvPr/>
        </p:nvSpPr>
        <p:spPr>
          <a:xfrm>
            <a:off x="203515" y="2284783"/>
            <a:ext cx="2737344" cy="2555625"/>
          </a:xfrm>
          <a:prstGeom prst="flowChartAlternateProcess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054B32-42E2-403F-A4E3-DF9C635DFD9E}"/>
              </a:ext>
            </a:extLst>
          </p:cNvPr>
          <p:cNvSpPr txBox="1"/>
          <p:nvPr/>
        </p:nvSpPr>
        <p:spPr>
          <a:xfrm>
            <a:off x="2126907" y="43410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...</a:t>
            </a:r>
            <a:endParaRPr lang="en-US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6B1FB18F-0199-4FF8-978B-C64A12542387}"/>
              </a:ext>
            </a:extLst>
          </p:cNvPr>
          <p:cNvSpPr/>
          <p:nvPr/>
        </p:nvSpPr>
        <p:spPr>
          <a:xfrm>
            <a:off x="9134739" y="2284783"/>
            <a:ext cx="2832285" cy="2555625"/>
          </a:xfrm>
          <a:prstGeom prst="flowChartAlternateProcess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6F8293-4EF8-42B5-8A69-1FE8A0CC10C7}"/>
              </a:ext>
            </a:extLst>
          </p:cNvPr>
          <p:cNvSpPr txBox="1"/>
          <p:nvPr/>
        </p:nvSpPr>
        <p:spPr>
          <a:xfrm>
            <a:off x="11240915" y="434752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...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A590AB3-E67E-4905-8FC6-A42619D52F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4" y="2060777"/>
            <a:ext cx="1075308" cy="7083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D6780E-DEA8-429E-A6D1-C90E134716C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12" y="2887810"/>
            <a:ext cx="1108148" cy="9054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7F2ADA-1556-44F0-92A9-E9D9B9587E6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24" y="3686146"/>
            <a:ext cx="953713" cy="11856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D4B33D2-6F90-474B-AF7C-F5C3E2E8D1F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63" y="2045606"/>
            <a:ext cx="1038751" cy="6842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2744F6-9E5C-41F4-9311-2E80D396B9F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88" y="2897420"/>
            <a:ext cx="1070474" cy="874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7F12E7-E9F7-42C0-877F-ECB1D6596F3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0" y="3804964"/>
            <a:ext cx="921289" cy="1145361"/>
          </a:xfrm>
          <a:prstGeom prst="rect">
            <a:avLst/>
          </a:prstGeom>
        </p:spPr>
      </p:pic>
      <p:sp>
        <p:nvSpPr>
          <p:cNvPr id="35" name="Right Arrow 37">
            <a:extLst>
              <a:ext uri="{FF2B5EF4-FFF2-40B4-BE49-F238E27FC236}">
                <a16:creationId xmlns:a16="http://schemas.microsoft.com/office/drawing/2014/main" id="{30C54F70-548B-4CDE-B35F-66548FA22DA5}"/>
              </a:ext>
            </a:extLst>
          </p:cNvPr>
          <p:cNvSpPr/>
          <p:nvPr/>
        </p:nvSpPr>
        <p:spPr>
          <a:xfrm flipH="1">
            <a:off x="7823942" y="3324295"/>
            <a:ext cx="465053" cy="53055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8">
            <a:extLst>
              <a:ext uri="{FF2B5EF4-FFF2-40B4-BE49-F238E27FC236}">
                <a16:creationId xmlns:a16="http://schemas.microsoft.com/office/drawing/2014/main" id="{7D357A2C-9F3B-41C4-B022-898940569AE0}"/>
              </a:ext>
            </a:extLst>
          </p:cNvPr>
          <p:cNvSpPr/>
          <p:nvPr/>
        </p:nvSpPr>
        <p:spPr>
          <a:xfrm>
            <a:off x="-609600" y="6043484"/>
            <a:ext cx="13573125" cy="5414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Without point-to-point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41537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20" grpId="0" animBg="1"/>
      <p:bldP spid="35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151-9F11-4FB0-AB2F-2286151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Bidirectional P2P-NET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2766-0752-4CBF-9612-DB26C5E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AA35B-A6FF-4040-9893-3EB0586954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8" y="4389838"/>
            <a:ext cx="8756467" cy="1511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0382D-BC89-41B3-9852-4FE104249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824025"/>
            <a:ext cx="8756467" cy="1630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4D7D9-BEBA-4B15-AF70-0520699AAE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2872551"/>
            <a:ext cx="8756467" cy="1865127"/>
          </a:xfrm>
          <a:prstGeom prst="rect">
            <a:avLst/>
          </a:prstGeom>
        </p:spPr>
      </p:pic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D1E7B0FD-E896-4B8E-8C4F-0A8BEAAB7FEA}"/>
              </a:ext>
            </a:extLst>
          </p:cNvPr>
          <p:cNvSpPr/>
          <p:nvPr/>
        </p:nvSpPr>
        <p:spPr>
          <a:xfrm>
            <a:off x="1575338" y="4253738"/>
            <a:ext cx="8724361" cy="18422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22D9D479-CB4B-409B-9A1B-519289022D66}"/>
              </a:ext>
            </a:extLst>
          </p:cNvPr>
          <p:cNvSpPr/>
          <p:nvPr/>
        </p:nvSpPr>
        <p:spPr>
          <a:xfrm>
            <a:off x="1575340" y="1658225"/>
            <a:ext cx="8724360" cy="1863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6501D3-B958-4D4E-9CE7-37FB854775AE}"/>
              </a:ext>
            </a:extLst>
          </p:cNvPr>
          <p:cNvSpPr/>
          <p:nvPr/>
        </p:nvSpPr>
        <p:spPr>
          <a:xfrm>
            <a:off x="8409266" y="5826823"/>
            <a:ext cx="4577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Stylization </a:t>
            </a:r>
            <a:r>
              <a:rPr lang="en-US" altLang="zh-CN" dirty="0"/>
              <a:t>[Luo et al.  2015]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E4CE1D-E2E4-41EE-87D8-F9250F65F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067" y="3631483"/>
            <a:ext cx="2223842" cy="2101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F88967-AD8A-4BD8-BBAB-37A353E3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Shape transform in geometric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8B468-166D-4C21-9A4B-D5E1D172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8F83A-963D-4B0A-8938-DFA0BDC2F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44" y="3808850"/>
            <a:ext cx="2917208" cy="1948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713249-040B-4C47-9DA7-247537B62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194" y="944828"/>
            <a:ext cx="3381865" cy="2147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140A0-F1DE-4B61-9581-62EE73E31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001" y="1053535"/>
            <a:ext cx="4570986" cy="19065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045F78-85EC-4B38-866F-1307D3C759A1}"/>
              </a:ext>
            </a:extLst>
          </p:cNvPr>
          <p:cNvSpPr/>
          <p:nvPr/>
        </p:nvSpPr>
        <p:spPr>
          <a:xfrm>
            <a:off x="821441" y="2996933"/>
            <a:ext cx="545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 Surface completion </a:t>
            </a:r>
            <a:r>
              <a:rPr lang="en-US" altLang="zh-CN" dirty="0"/>
              <a:t>[</a:t>
            </a:r>
            <a:r>
              <a:rPr lang="en-US" altLang="zh-CN" dirty="0" err="1"/>
              <a:t>Kazhdan</a:t>
            </a:r>
            <a:r>
              <a:rPr lang="en-US" altLang="zh-CN" dirty="0"/>
              <a:t> et al.  2013]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6B7FAC-9BA2-4FDE-A5EE-37E554EAAB14}"/>
              </a:ext>
            </a:extLst>
          </p:cNvPr>
          <p:cNvSpPr/>
          <p:nvPr/>
        </p:nvSpPr>
        <p:spPr>
          <a:xfrm>
            <a:off x="6030654" y="2976358"/>
            <a:ext cx="4299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Skeletonization </a:t>
            </a:r>
            <a:r>
              <a:rPr lang="en-US" altLang="zh-CN" dirty="0"/>
              <a:t>[Li et al.  2015]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3501B0-DDE1-4F7F-8189-C4DBA597F24E}"/>
              </a:ext>
            </a:extLst>
          </p:cNvPr>
          <p:cNvSpPr/>
          <p:nvPr/>
        </p:nvSpPr>
        <p:spPr>
          <a:xfrm>
            <a:off x="480961" y="5851537"/>
            <a:ext cx="3748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en-US" altLang="zh-CN" b="1" dirty="0" err="1"/>
              <a:t>Stackabilization</a:t>
            </a:r>
            <a:r>
              <a:rPr lang="en-US" altLang="zh-CN" dirty="0"/>
              <a:t> [Li et al.  2012]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35E369-FFB5-4D24-A3A4-104BA7FF97C8}"/>
              </a:ext>
            </a:extLst>
          </p:cNvPr>
          <p:cNvSpPr/>
          <p:nvPr/>
        </p:nvSpPr>
        <p:spPr>
          <a:xfrm>
            <a:off x="328142" y="1065429"/>
            <a:ext cx="5033216" cy="2459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0EB0BA-CC57-4135-867C-EAAA32E1DC72}"/>
              </a:ext>
            </a:extLst>
          </p:cNvPr>
          <p:cNvSpPr/>
          <p:nvPr/>
        </p:nvSpPr>
        <p:spPr>
          <a:xfrm>
            <a:off x="6011858" y="1053535"/>
            <a:ext cx="4109172" cy="2521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403C8-2A79-4990-B06E-8D0A9F56FF55}"/>
              </a:ext>
            </a:extLst>
          </p:cNvPr>
          <p:cNvSpPr/>
          <p:nvPr/>
        </p:nvSpPr>
        <p:spPr>
          <a:xfrm>
            <a:off x="333626" y="3656143"/>
            <a:ext cx="4109172" cy="2632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49BE86-358E-4B42-90D6-907F8BF5F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987" y="3701983"/>
            <a:ext cx="3156445" cy="205575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7D3E332-5DBA-494C-B4CD-25FC1F56CF2F}"/>
              </a:ext>
            </a:extLst>
          </p:cNvPr>
          <p:cNvSpPr/>
          <p:nvPr/>
        </p:nvSpPr>
        <p:spPr>
          <a:xfrm>
            <a:off x="4604007" y="5839155"/>
            <a:ext cx="4720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Deformation transfer</a:t>
            </a:r>
            <a:r>
              <a:rPr lang="en-US" altLang="zh-CN" dirty="0"/>
              <a:t> [Sumner et al.  2004]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8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151-9F11-4FB0-AB2F-2286151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2766-0752-4CBF-9612-DB26C5E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844F7-7361-42EF-AEEC-13985E6B2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8" y="4389838"/>
            <a:ext cx="8756467" cy="1511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D66E9-7505-438A-9E5D-0BD4100A6A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824025"/>
            <a:ext cx="8756467" cy="1630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134F9-862B-471C-9373-56ADC2C494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2872551"/>
            <a:ext cx="8756467" cy="1865127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005D8D5E-F24E-4BDB-A4D4-5DDD06257D35}"/>
              </a:ext>
            </a:extLst>
          </p:cNvPr>
          <p:cNvSpPr/>
          <p:nvPr/>
        </p:nvSpPr>
        <p:spPr>
          <a:xfrm>
            <a:off x="1575340" y="1658225"/>
            <a:ext cx="8724360" cy="1863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E94FD0DA-3ED9-4B71-B915-E31AE56D4225}"/>
              </a:ext>
            </a:extLst>
          </p:cNvPr>
          <p:cNvSpPr/>
          <p:nvPr/>
        </p:nvSpPr>
        <p:spPr>
          <a:xfrm>
            <a:off x="1738014" y="1658224"/>
            <a:ext cx="2083972" cy="1863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313ED698-7FDD-4404-A50F-023A861812D6}"/>
              </a:ext>
            </a:extLst>
          </p:cNvPr>
          <p:cNvSpPr/>
          <p:nvPr/>
        </p:nvSpPr>
        <p:spPr>
          <a:xfrm>
            <a:off x="3821986" y="1658223"/>
            <a:ext cx="1910994" cy="1863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692D85-90BC-4036-83A2-7490C78D4815}"/>
              </a:ext>
            </a:extLst>
          </p:cNvPr>
          <p:cNvSpPr/>
          <p:nvPr/>
        </p:nvSpPr>
        <p:spPr>
          <a:xfrm>
            <a:off x="5732980" y="1654955"/>
            <a:ext cx="1726058" cy="1863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6895CFAD-4EF2-415B-815E-9448755766A6}"/>
              </a:ext>
            </a:extLst>
          </p:cNvPr>
          <p:cNvSpPr/>
          <p:nvPr/>
        </p:nvSpPr>
        <p:spPr>
          <a:xfrm>
            <a:off x="8351177" y="1655915"/>
            <a:ext cx="1726058" cy="18639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0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2766-0752-4CBF-9612-DB26C5E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AA35B-A6FF-4040-9893-3EB0586954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8" y="4389838"/>
            <a:ext cx="8756467" cy="1511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0382D-BC89-41B3-9852-4FE104249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824025"/>
            <a:ext cx="8756467" cy="1630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4D7D9-BEBA-4B15-AF70-0520699AAE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2872551"/>
            <a:ext cx="8756467" cy="1865127"/>
          </a:xfrm>
          <a:prstGeom prst="rect">
            <a:avLst/>
          </a:prstGeom>
        </p:spPr>
      </p:pic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F207753F-FF93-411C-B3B8-3A4F5CEA1516}"/>
              </a:ext>
            </a:extLst>
          </p:cNvPr>
          <p:cNvSpPr/>
          <p:nvPr/>
        </p:nvSpPr>
        <p:spPr>
          <a:xfrm>
            <a:off x="1575337" y="3522166"/>
            <a:ext cx="8724362" cy="7315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FA6612-E8F9-43B9-9878-87D3B03AB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0" y="67123"/>
            <a:ext cx="12225389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Loss  =  Geometric Loss  + Cross Regularization </a:t>
            </a:r>
          </a:p>
        </p:txBody>
      </p:sp>
    </p:spTree>
    <p:extLst>
      <p:ext uri="{BB962C8B-B14F-4D97-AF65-F5344CB8AC3E}">
        <p14:creationId xmlns:p14="http://schemas.microsoft.com/office/powerpoint/2010/main" val="20544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151-9F11-4FB0-AB2F-22861519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0" y="67123"/>
            <a:ext cx="12225389" cy="914400"/>
          </a:xfrm>
        </p:spPr>
        <p:txBody>
          <a:bodyPr>
            <a:normAutofit/>
          </a:bodyPr>
          <a:lstStyle/>
          <a:p>
            <a:r>
              <a:rPr lang="en-US" dirty="0"/>
              <a:t>Loss  =  Geometric Loss  + </a:t>
            </a:r>
            <a:r>
              <a:rPr lang="en-US" dirty="0">
                <a:solidFill>
                  <a:srgbClr val="FF0000"/>
                </a:solidFill>
              </a:rPr>
              <a:t>Cross Regularization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2766-0752-4CBF-9612-DB26C5E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F2B1-EED4-4D3C-A03F-FB5662D6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1817971"/>
            <a:ext cx="6705472" cy="3121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83CA3-7232-4A6D-A061-3072ABDF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547" y="1635935"/>
            <a:ext cx="4491235" cy="4016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C95E30D9-725E-469E-AFCE-62C29668C5B6}"/>
              </a:ext>
            </a:extLst>
          </p:cNvPr>
          <p:cNvSpPr/>
          <p:nvPr/>
        </p:nvSpPr>
        <p:spPr>
          <a:xfrm>
            <a:off x="7406747" y="1597330"/>
            <a:ext cx="4299214" cy="4186923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8AEBAD1E-13EA-4F85-A4A4-90708766A2E8}"/>
              </a:ext>
            </a:extLst>
          </p:cNvPr>
          <p:cNvSpPr/>
          <p:nvPr/>
        </p:nvSpPr>
        <p:spPr>
          <a:xfrm>
            <a:off x="2659994" y="3177310"/>
            <a:ext cx="1734206" cy="466725"/>
          </a:xfrm>
          <a:prstGeom prst="roundRect">
            <a:avLst/>
          </a:prstGeom>
          <a:solidFill>
            <a:srgbClr val="FFFF00">
              <a:alpha val="20000"/>
            </a:srgbClr>
          </a:solidFill>
          <a:ln w="28575">
            <a:solidFill>
              <a:srgbClr val="FFC000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B4942D-1C27-4BC4-8EA0-C943220FC81D}"/>
              </a:ext>
            </a:extLst>
          </p:cNvPr>
          <p:cNvCxnSpPr/>
          <p:nvPr/>
        </p:nvCxnSpPr>
        <p:spPr>
          <a:xfrm>
            <a:off x="4394200" y="3600328"/>
            <a:ext cx="3012547" cy="13671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415B7A74-9F85-44B6-A9FE-05D7DE5ACE7C}"/>
              </a:ext>
            </a:extLst>
          </p:cNvPr>
          <p:cNvSpPr/>
          <p:nvPr/>
        </p:nvSpPr>
        <p:spPr>
          <a:xfrm rot="16200000">
            <a:off x="9402357" y="3881557"/>
            <a:ext cx="307993" cy="2608095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D55E6-2B6B-409E-AB71-027485C63E83}"/>
              </a:ext>
            </a:extLst>
          </p:cNvPr>
          <p:cNvSpPr/>
          <p:nvPr/>
        </p:nvSpPr>
        <p:spPr>
          <a:xfrm>
            <a:off x="9123773" y="5358476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Parallel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004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151-9F11-4FB0-AB2F-2286151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Results and experiments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2766-0752-4CBF-9612-DB26C5E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5EB25-DC08-4B59-8316-138EE0B78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8" y="4078597"/>
            <a:ext cx="1618981" cy="115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B82A8-6D7B-46C9-BBD5-FEC1BD088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54" y="4072442"/>
            <a:ext cx="1636285" cy="11642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E4F34D-D8D7-43FF-A447-4C0EB105DA67}"/>
              </a:ext>
            </a:extLst>
          </p:cNvPr>
          <p:cNvSpPr/>
          <p:nvPr/>
        </p:nvSpPr>
        <p:spPr>
          <a:xfrm>
            <a:off x="390046" y="5738665"/>
            <a:ext cx="3275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/>
              <a:t>Meso</a:t>
            </a:r>
            <a:r>
              <a:rPr lang="en-US" altLang="zh-CN" sz="2000" b="1" dirty="0"/>
              <a:t>-skeleton ↔ surface</a:t>
            </a:r>
            <a:endParaRPr lang="en-US" sz="2000" b="1" dirty="0"/>
          </a:p>
        </p:txBody>
      </p:sp>
      <p:pic>
        <p:nvPicPr>
          <p:cNvPr id="8" name="pasted-image.pdf">
            <a:extLst>
              <a:ext uri="{FF2B5EF4-FFF2-40B4-BE49-F238E27FC236}">
                <a16:creationId xmlns:a16="http://schemas.microsoft.com/office/drawing/2014/main" id="{D1316359-FA8B-40D6-8C24-D1EAA7A4D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0" y="2282722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CB1ED975-0178-40C0-AB83-76FDE4324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332" y="2282722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pasted-image.pdf">
            <a:extLst>
              <a:ext uri="{FF2B5EF4-FFF2-40B4-BE49-F238E27FC236}">
                <a16:creationId xmlns:a16="http://schemas.microsoft.com/office/drawing/2014/main" id="{6E878A6C-D7E3-460C-9BA2-FA3F8CDBC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161" y="3049956"/>
            <a:ext cx="96721" cy="1891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DA9E419C-F53E-469A-BBCF-BA765D415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0" y="3290012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9A996C5D-7E20-4D05-8BEE-B66DC7319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332" y="3290012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pasted-image.pdf">
            <a:extLst>
              <a:ext uri="{FF2B5EF4-FFF2-40B4-BE49-F238E27FC236}">
                <a16:creationId xmlns:a16="http://schemas.microsoft.com/office/drawing/2014/main" id="{97C83526-AD10-4900-8831-16328F0D9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161" y="3941134"/>
            <a:ext cx="96721" cy="1891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pasted-image.pdf">
            <a:extLst>
              <a:ext uri="{FF2B5EF4-FFF2-40B4-BE49-F238E27FC236}">
                <a16:creationId xmlns:a16="http://schemas.microsoft.com/office/drawing/2014/main" id="{4914A4F1-E899-4E00-AB62-5B5A30A9B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98" y="1933832"/>
            <a:ext cx="312364" cy="210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>
            <a:extLst>
              <a:ext uri="{FF2B5EF4-FFF2-40B4-BE49-F238E27FC236}">
                <a16:creationId xmlns:a16="http://schemas.microsoft.com/office/drawing/2014/main" id="{EEA6127A-5F7D-4499-9E83-4F904466F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9369" y="1889255"/>
            <a:ext cx="290822" cy="22975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hape 198">
                <a:extLst>
                  <a:ext uri="{FF2B5EF4-FFF2-40B4-BE49-F238E27FC236}">
                    <a16:creationId xmlns:a16="http://schemas.microsoft.com/office/drawing/2014/main" id="{0D37D7B6-F3E4-463A-BC25-86C7E988469E}"/>
                  </a:ext>
                </a:extLst>
              </p:cNvPr>
              <p:cNvSpPr/>
              <p:nvPr/>
            </p:nvSpPr>
            <p:spPr>
              <a:xfrm rot="5400000">
                <a:off x="1788145" y="4861266"/>
                <a:ext cx="732527" cy="1066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2800" dirty="0"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Shape 198">
                <a:extLst>
                  <a:ext uri="{FF2B5EF4-FFF2-40B4-BE49-F238E27FC236}">
                    <a16:creationId xmlns:a16="http://schemas.microsoft.com/office/drawing/2014/main" id="{0D37D7B6-F3E4-463A-BC25-86C7E9884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788145" y="4861266"/>
                <a:ext cx="732527" cy="10660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1F4C2BF-7A91-4B28-A767-740D9508DF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3" y="2278144"/>
            <a:ext cx="1075308" cy="7083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E2DF36-0CD3-479E-8AF3-3C36C4330A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1" y="3190450"/>
            <a:ext cx="1108148" cy="9054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F230D-F249-4545-BCF0-46BF5248034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82" y="2262973"/>
            <a:ext cx="1038751" cy="684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EF1F19-7674-44D1-AF18-C50E013EA62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07" y="3200060"/>
            <a:ext cx="1070474" cy="874675"/>
          </a:xfrm>
          <a:prstGeom prst="rect">
            <a:avLst/>
          </a:prstGeom>
        </p:spPr>
      </p:pic>
      <p:sp>
        <p:nvSpPr>
          <p:cNvPr id="21" name="Right Arrow 9">
            <a:extLst>
              <a:ext uri="{FF2B5EF4-FFF2-40B4-BE49-F238E27FC236}">
                <a16:creationId xmlns:a16="http://schemas.microsoft.com/office/drawing/2014/main" id="{610FEA76-1B6F-4E8D-B016-4B742FD5C01E}"/>
              </a:ext>
            </a:extLst>
          </p:cNvPr>
          <p:cNvSpPr/>
          <p:nvPr/>
        </p:nvSpPr>
        <p:spPr>
          <a:xfrm>
            <a:off x="4114736" y="3269822"/>
            <a:ext cx="498420" cy="459621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D0FCC4C1-5646-4184-BA3B-FAFEAEC24159}"/>
              </a:ext>
            </a:extLst>
          </p:cNvPr>
          <p:cNvSpPr/>
          <p:nvPr/>
        </p:nvSpPr>
        <p:spPr>
          <a:xfrm>
            <a:off x="4993241" y="3034850"/>
            <a:ext cx="2131459" cy="114572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Training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3A990E-39FB-47FD-A767-0B6B1EBA7078}"/>
              </a:ext>
            </a:extLst>
          </p:cNvPr>
          <p:cNvSpPr/>
          <p:nvPr/>
        </p:nvSpPr>
        <p:spPr>
          <a:xfrm>
            <a:off x="7701708" y="2960784"/>
            <a:ext cx="412805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</a:rPr>
              <a:t>Same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</a:rPr>
              <a:t>Same </a:t>
            </a:r>
            <a:r>
              <a:rPr lang="en-US" altLang="zh-CN" sz="2400" b="1" dirty="0" err="1">
                <a:solidFill>
                  <a:srgbClr val="C00000"/>
                </a:solidFill>
              </a:rPr>
              <a:t>hyperparameters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</a:rPr>
              <a:t>without post-processing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4" name="pasted-image.pdf">
            <a:extLst>
              <a:ext uri="{FF2B5EF4-FFF2-40B4-BE49-F238E27FC236}">
                <a16:creationId xmlns:a16="http://schemas.microsoft.com/office/drawing/2014/main" id="{1658133E-237C-4E01-AED1-FBC0F6BEE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1" y="4328488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5" name="pasted-image.pdf">
            <a:extLst>
              <a:ext uri="{FF2B5EF4-FFF2-40B4-BE49-F238E27FC236}">
                <a16:creationId xmlns:a16="http://schemas.microsoft.com/office/drawing/2014/main" id="{416068A9-14D4-45CB-9C2F-0A589A4FA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413" y="4328488"/>
            <a:ext cx="203255" cy="701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pasted-image.pdf">
            <a:extLst>
              <a:ext uri="{FF2B5EF4-FFF2-40B4-BE49-F238E27FC236}">
                <a16:creationId xmlns:a16="http://schemas.microsoft.com/office/drawing/2014/main" id="{692481B1-05A6-44CE-9E51-2C0788629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242" y="4979610"/>
            <a:ext cx="96721" cy="1891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3482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151-9F11-4FB0-AB2F-2286151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Incomplete scan → complete surface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2766-0752-4CBF-9612-DB26C5E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1E14C-BA8C-4628-A42B-18E93C3A0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9563"/>
            <a:ext cx="12192000" cy="43988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D7621D-6E08-4CDA-AA54-9D668EBFD2A1}"/>
              </a:ext>
            </a:extLst>
          </p:cNvPr>
          <p:cNvSpPr/>
          <p:nvPr/>
        </p:nvSpPr>
        <p:spPr>
          <a:xfrm>
            <a:off x="3609697" y="5738665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Complete surface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4668F8-BE5F-480F-BC1F-EDE53EDE2E2F}"/>
              </a:ext>
            </a:extLst>
          </p:cNvPr>
          <p:cNvSpPr/>
          <p:nvPr/>
        </p:nvSpPr>
        <p:spPr>
          <a:xfrm>
            <a:off x="457114" y="5738665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Incomplete scan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907F37-7B32-4CDC-BE88-35B3614910FC}"/>
              </a:ext>
            </a:extLst>
          </p:cNvPr>
          <p:cNvSpPr/>
          <p:nvPr/>
        </p:nvSpPr>
        <p:spPr>
          <a:xfrm>
            <a:off x="9873972" y="5738665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Complete surface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3440CA-71AB-420F-9E5D-C6FAB8777972}"/>
              </a:ext>
            </a:extLst>
          </p:cNvPr>
          <p:cNvSpPr/>
          <p:nvPr/>
        </p:nvSpPr>
        <p:spPr>
          <a:xfrm>
            <a:off x="6663892" y="5738665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Incomplete scan</a:t>
            </a:r>
            <a:endParaRPr lang="en-US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5B6F0D-23E2-4309-94DB-E7D23D26B4FD}"/>
              </a:ext>
            </a:extLst>
          </p:cNvPr>
          <p:cNvCxnSpPr/>
          <p:nvPr/>
        </p:nvCxnSpPr>
        <p:spPr>
          <a:xfrm>
            <a:off x="5757708" y="1778557"/>
            <a:ext cx="0" cy="331595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33A6-4B31-4BCC-93D0-54A880D1C844}"/>
              </a:ext>
            </a:extLst>
          </p:cNvPr>
          <p:cNvSpPr/>
          <p:nvPr/>
        </p:nvSpPr>
        <p:spPr>
          <a:xfrm>
            <a:off x="2362200" y="1384299"/>
            <a:ext cx="3314658" cy="4723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EC92-CD92-4A3F-B58C-0D14BF1269DE}"/>
              </a:ext>
            </a:extLst>
          </p:cNvPr>
          <p:cNvSpPr/>
          <p:nvPr/>
        </p:nvSpPr>
        <p:spPr>
          <a:xfrm>
            <a:off x="8646392" y="1384299"/>
            <a:ext cx="3545607" cy="4723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151-9F11-4FB0-AB2F-2286151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Complete surface → incomplete scan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2766-0752-4CBF-9612-DB26C5E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33F4C-F026-463B-A979-E0B9501BF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835"/>
            <a:ext cx="12192000" cy="46183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5C65C0-E868-427E-862D-6E512F0B402C}"/>
              </a:ext>
            </a:extLst>
          </p:cNvPr>
          <p:cNvSpPr/>
          <p:nvPr/>
        </p:nvSpPr>
        <p:spPr>
          <a:xfrm>
            <a:off x="3660497" y="5738665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Incomplete scan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8AB18-F20F-46A1-BBD8-CD192495BE89}"/>
              </a:ext>
            </a:extLst>
          </p:cNvPr>
          <p:cNvSpPr/>
          <p:nvPr/>
        </p:nvSpPr>
        <p:spPr>
          <a:xfrm>
            <a:off x="352991" y="5738665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Complete surface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8BF1B-C1E0-4F92-B9ED-5FF5DDCBE6EE}"/>
              </a:ext>
            </a:extLst>
          </p:cNvPr>
          <p:cNvSpPr/>
          <p:nvPr/>
        </p:nvSpPr>
        <p:spPr>
          <a:xfrm>
            <a:off x="9785072" y="5738665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Incomplete scan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228C81-861A-43D7-84E1-FB06C11464F7}"/>
              </a:ext>
            </a:extLst>
          </p:cNvPr>
          <p:cNvSpPr/>
          <p:nvPr/>
        </p:nvSpPr>
        <p:spPr>
          <a:xfrm>
            <a:off x="6658664" y="5738665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Complete surface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03F8A2-13E7-4C74-987F-67D10CA2FB85}"/>
              </a:ext>
            </a:extLst>
          </p:cNvPr>
          <p:cNvCxnSpPr/>
          <p:nvPr/>
        </p:nvCxnSpPr>
        <p:spPr>
          <a:xfrm>
            <a:off x="5757708" y="1778557"/>
            <a:ext cx="0" cy="331595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1D4108E-228F-4C6A-8A01-FAA8BFEC94F1}"/>
              </a:ext>
            </a:extLst>
          </p:cNvPr>
          <p:cNvSpPr/>
          <p:nvPr/>
        </p:nvSpPr>
        <p:spPr>
          <a:xfrm>
            <a:off x="2400300" y="1384299"/>
            <a:ext cx="3314658" cy="4723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10711A-21BC-4C18-9B1B-B82A3B2E9331}"/>
              </a:ext>
            </a:extLst>
          </p:cNvPr>
          <p:cNvSpPr/>
          <p:nvPr/>
        </p:nvSpPr>
        <p:spPr>
          <a:xfrm>
            <a:off x="8677532" y="981523"/>
            <a:ext cx="3314658" cy="5126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8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151-9F11-4FB0-AB2F-2286151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Surface samples → meso-skeleton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2766-0752-4CBF-9612-DB26C5E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F4A61-AFAC-4C1A-A1CF-0238D20F6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617"/>
            <a:ext cx="12192000" cy="44427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359E92-87C9-4B3C-9C05-A463EC718F80}"/>
              </a:ext>
            </a:extLst>
          </p:cNvPr>
          <p:cNvSpPr/>
          <p:nvPr/>
        </p:nvSpPr>
        <p:spPr>
          <a:xfrm>
            <a:off x="3749397" y="573866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Meso</a:t>
            </a:r>
            <a:r>
              <a:rPr lang="en-US" altLang="zh-CN" b="1" dirty="0"/>
              <a:t>-skeleton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5F888-0B62-4F35-B88A-B97CEA2F9641}"/>
              </a:ext>
            </a:extLst>
          </p:cNvPr>
          <p:cNvSpPr/>
          <p:nvPr/>
        </p:nvSpPr>
        <p:spPr>
          <a:xfrm>
            <a:off x="842188" y="573866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Surface samples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7F92B-33CA-4580-927A-CCC7403B5B86}"/>
              </a:ext>
            </a:extLst>
          </p:cNvPr>
          <p:cNvSpPr/>
          <p:nvPr/>
        </p:nvSpPr>
        <p:spPr>
          <a:xfrm>
            <a:off x="9873972" y="573866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Meso</a:t>
            </a:r>
            <a:r>
              <a:rPr lang="en-US" altLang="zh-CN" b="1" dirty="0"/>
              <a:t>-skeleton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0AA27F-9255-426D-8275-4CD98228B6FE}"/>
              </a:ext>
            </a:extLst>
          </p:cNvPr>
          <p:cNvSpPr/>
          <p:nvPr/>
        </p:nvSpPr>
        <p:spPr>
          <a:xfrm>
            <a:off x="6976288" y="573866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Surface samples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C12292-5372-4D53-B2F1-067BB805B153}"/>
              </a:ext>
            </a:extLst>
          </p:cNvPr>
          <p:cNvCxnSpPr/>
          <p:nvPr/>
        </p:nvCxnSpPr>
        <p:spPr>
          <a:xfrm>
            <a:off x="5898385" y="1889089"/>
            <a:ext cx="0" cy="331595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58A7AC9-F0AF-49E3-95FB-0919829B938A}"/>
              </a:ext>
            </a:extLst>
          </p:cNvPr>
          <p:cNvSpPr/>
          <p:nvPr/>
        </p:nvSpPr>
        <p:spPr>
          <a:xfrm>
            <a:off x="2667001" y="1603285"/>
            <a:ext cx="3161848" cy="4504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290B92-E8A8-4E12-AA8E-65082230B90E}"/>
              </a:ext>
            </a:extLst>
          </p:cNvPr>
          <p:cNvSpPr/>
          <p:nvPr/>
        </p:nvSpPr>
        <p:spPr>
          <a:xfrm>
            <a:off x="8866549" y="1603285"/>
            <a:ext cx="3059568" cy="4504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8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151-9F11-4FB0-AB2F-2286151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Meso-skeleton → surface samples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2766-0752-4CBF-9612-DB26C5E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7DAA5-9BA5-47A7-B986-CC6A0168A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351" y="1250289"/>
            <a:ext cx="12192000" cy="435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8D90F8-4A89-406A-B32C-E35E4835DCDD}"/>
              </a:ext>
            </a:extLst>
          </p:cNvPr>
          <p:cNvSpPr/>
          <p:nvPr/>
        </p:nvSpPr>
        <p:spPr>
          <a:xfrm>
            <a:off x="604112" y="573866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Meso</a:t>
            </a:r>
            <a:r>
              <a:rPr lang="en-US" altLang="zh-CN" b="1" dirty="0"/>
              <a:t>-skeleton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809A6F-4D54-47B0-9727-77555520FA2A}"/>
              </a:ext>
            </a:extLst>
          </p:cNvPr>
          <p:cNvSpPr/>
          <p:nvPr/>
        </p:nvSpPr>
        <p:spPr>
          <a:xfrm>
            <a:off x="3575863" y="5738665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Surface sample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1D7A1C-4335-45F7-9464-FE5CC0449BF0}"/>
              </a:ext>
            </a:extLst>
          </p:cNvPr>
          <p:cNvSpPr/>
          <p:nvPr/>
        </p:nvSpPr>
        <p:spPr>
          <a:xfrm>
            <a:off x="7028852" y="573866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Meso</a:t>
            </a:r>
            <a:r>
              <a:rPr lang="en-US" altLang="zh-CN" b="1" dirty="0"/>
              <a:t>-skeleton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44399-2616-433D-9EA3-0A50CA8FA087}"/>
              </a:ext>
            </a:extLst>
          </p:cNvPr>
          <p:cNvSpPr/>
          <p:nvPr/>
        </p:nvSpPr>
        <p:spPr>
          <a:xfrm>
            <a:off x="10062388" y="5738665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Surface sample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0FB37D-69C8-49BF-967A-FA73DE057B32}"/>
              </a:ext>
            </a:extLst>
          </p:cNvPr>
          <p:cNvSpPr/>
          <p:nvPr/>
        </p:nvSpPr>
        <p:spPr>
          <a:xfrm>
            <a:off x="8563232" y="1304389"/>
            <a:ext cx="3749348" cy="4803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A596D8-8491-40B9-9CC3-1947CCE30639}"/>
              </a:ext>
            </a:extLst>
          </p:cNvPr>
          <p:cNvCxnSpPr/>
          <p:nvPr/>
        </p:nvCxnSpPr>
        <p:spPr>
          <a:xfrm>
            <a:off x="5898385" y="1889089"/>
            <a:ext cx="0" cy="331595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F6F7E3A-CB50-4F92-9343-E9E3D44AA19B}"/>
              </a:ext>
            </a:extLst>
          </p:cNvPr>
          <p:cNvSpPr/>
          <p:nvPr/>
        </p:nvSpPr>
        <p:spPr>
          <a:xfrm>
            <a:off x="2391781" y="1372351"/>
            <a:ext cx="3427986" cy="4737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1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151-9F11-4FB0-AB2F-2286151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Application: </a:t>
            </a:r>
            <a:r>
              <a:rPr lang="en-US" altLang="zh-CN" dirty="0"/>
              <a:t>shape editing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2766-0752-4CBF-9612-DB26C5E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61B3A-4485-4E02-A1A1-77039198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83" y="1867039"/>
            <a:ext cx="11038985" cy="40772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97AAFF-A84E-4A41-B501-CB33653D18C8}"/>
              </a:ext>
            </a:extLst>
          </p:cNvPr>
          <p:cNvSpPr/>
          <p:nvPr/>
        </p:nvSpPr>
        <p:spPr>
          <a:xfrm>
            <a:off x="2070100" y="1574800"/>
            <a:ext cx="1498599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151-9F11-4FB0-AB2F-2286151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Cross-section profiles &amp; surface samples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2766-0752-4CBF-9612-DB26C5E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2774E-EA29-43CC-B956-72CF32E4F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931"/>
            <a:ext cx="12192000" cy="3835113"/>
          </a:xfrm>
          <a:prstGeom prst="rect">
            <a:avLst/>
          </a:prstGeom>
        </p:spPr>
      </p:pic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856F99C3-5950-430A-AFF2-9531E2A73716}"/>
              </a:ext>
            </a:extLst>
          </p:cNvPr>
          <p:cNvSpPr/>
          <p:nvPr/>
        </p:nvSpPr>
        <p:spPr>
          <a:xfrm>
            <a:off x="48536" y="3811767"/>
            <a:ext cx="12005290" cy="20883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34A0F5-0389-4E1C-98BC-F0E3EC77B71C}"/>
              </a:ext>
            </a:extLst>
          </p:cNvPr>
          <p:cNvSpPr/>
          <p:nvPr/>
        </p:nvSpPr>
        <p:spPr>
          <a:xfrm>
            <a:off x="48536" y="2014787"/>
            <a:ext cx="12005289" cy="18200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4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A8EA-8F8B-4ACF-9312-DDFB0762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01" y="2651655"/>
            <a:ext cx="11711039" cy="1163904"/>
          </a:xfrm>
        </p:spPr>
        <p:txBody>
          <a:bodyPr>
            <a:normAutofit/>
          </a:bodyPr>
          <a:lstStyle/>
          <a:p>
            <a:r>
              <a:rPr lang="en-US" sz="4000" dirty="0"/>
              <a:t>General-purpose </a:t>
            </a:r>
            <a:r>
              <a:rPr lang="en-US" altLang="zh-CN" sz="4000" dirty="0"/>
              <a:t>shape-to-shape transformation</a:t>
            </a:r>
            <a:r>
              <a:rPr lang="en-US" sz="40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909BF-F9E0-43B0-A7D1-2C23D4E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03C41F-E78A-43B1-B2B6-682535A3BD8F}"/>
              </a:ext>
            </a:extLst>
          </p:cNvPr>
          <p:cNvSpPr txBox="1">
            <a:spLocks/>
          </p:cNvSpPr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B996C2-4F60-4E93-91B1-7099E4A11084}"/>
              </a:ext>
            </a:extLst>
          </p:cNvPr>
          <p:cNvSpPr txBox="1">
            <a:spLocks/>
          </p:cNvSpPr>
          <p:nvPr/>
        </p:nvSpPr>
        <p:spPr>
          <a:xfrm>
            <a:off x="0" y="81140"/>
            <a:ext cx="12192000" cy="914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A8EA-8F8B-4ACF-9312-DDFB0762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722" y="2651814"/>
            <a:ext cx="10937322" cy="2129736"/>
          </a:xfrm>
        </p:spPr>
        <p:txBody>
          <a:bodyPr>
            <a:norm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LOGAN: Unpaired Shape Transform in Latent Overcomplete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909BF-F9E0-43B0-A7D1-2C23D4E8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03C41F-E78A-43B1-B2B6-682535A3BD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86440" cy="914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D852DA-494B-4DD6-B270-15911D36BE68}"/>
              </a:ext>
            </a:extLst>
          </p:cNvPr>
          <p:cNvSpPr txBox="1">
            <a:spLocks/>
          </p:cNvSpPr>
          <p:nvPr/>
        </p:nvSpPr>
        <p:spPr>
          <a:xfrm>
            <a:off x="0" y="5871029"/>
            <a:ext cx="12192000" cy="914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2" name="Flowchart: Data 8">
            <a:extLst>
              <a:ext uri="{FF2B5EF4-FFF2-40B4-BE49-F238E27FC236}">
                <a16:creationId xmlns:a16="http://schemas.microsoft.com/office/drawing/2014/main" id="{CA546B5A-C031-4710-A127-641EDC551FB2}"/>
              </a:ext>
            </a:extLst>
          </p:cNvPr>
          <p:cNvSpPr/>
          <p:nvPr/>
        </p:nvSpPr>
        <p:spPr>
          <a:xfrm>
            <a:off x="789261" y="2521479"/>
            <a:ext cx="2623013" cy="4037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926 w 10000"/>
              <a:gd name="connsiteY1" fmla="*/ 256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926 w 10000"/>
              <a:gd name="connsiteY1" fmla="*/ 256 h 10000"/>
              <a:gd name="connsiteX2" fmla="*/ 10000 w 10000"/>
              <a:gd name="connsiteY2" fmla="*/ 0 h 10000"/>
              <a:gd name="connsiteX3" fmla="*/ 8429 w 10000"/>
              <a:gd name="connsiteY3" fmla="*/ 10000 h 10000"/>
              <a:gd name="connsiteX4" fmla="*/ 0 w 10000"/>
              <a:gd name="connsiteY4" fmla="*/ 10000 h 10000"/>
              <a:gd name="connsiteX0" fmla="*/ 0 w 9356"/>
              <a:gd name="connsiteY0" fmla="*/ 10000 h 10000"/>
              <a:gd name="connsiteX1" fmla="*/ 926 w 9356"/>
              <a:gd name="connsiteY1" fmla="*/ 256 h 10000"/>
              <a:gd name="connsiteX2" fmla="*/ 9356 w 9356"/>
              <a:gd name="connsiteY2" fmla="*/ 0 h 10000"/>
              <a:gd name="connsiteX3" fmla="*/ 8429 w 9356"/>
              <a:gd name="connsiteY3" fmla="*/ 10000 h 10000"/>
              <a:gd name="connsiteX4" fmla="*/ 0 w 9356"/>
              <a:gd name="connsiteY4" fmla="*/ 10000 h 10000"/>
              <a:gd name="connsiteX0" fmla="*/ 0 w 10000"/>
              <a:gd name="connsiteY0" fmla="*/ 10000 h 10000"/>
              <a:gd name="connsiteX1" fmla="*/ 990 w 10000"/>
              <a:gd name="connsiteY1" fmla="*/ 256 h 10000"/>
              <a:gd name="connsiteX2" fmla="*/ 10000 w 10000"/>
              <a:gd name="connsiteY2" fmla="*/ 0 h 10000"/>
              <a:gd name="connsiteX3" fmla="*/ 877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330" y="6752"/>
                  <a:pt x="659" y="3504"/>
                  <a:pt x="990" y="256"/>
                </a:cubicBezTo>
                <a:lnTo>
                  <a:pt x="10000" y="0"/>
                </a:lnTo>
                <a:lnTo>
                  <a:pt x="8779" y="10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B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10A806-0481-430C-9028-27A15C2A7F77}"/>
              </a:ext>
            </a:extLst>
          </p:cNvPr>
          <p:cNvSpPr/>
          <p:nvPr/>
        </p:nvSpPr>
        <p:spPr>
          <a:xfrm>
            <a:off x="1137340" y="2432721"/>
            <a:ext cx="1876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Chapter. 4</a:t>
            </a:r>
          </a:p>
        </p:txBody>
      </p:sp>
    </p:spTree>
    <p:extLst>
      <p:ext uri="{BB962C8B-B14F-4D97-AF65-F5344CB8AC3E}">
        <p14:creationId xmlns:p14="http://schemas.microsoft.com/office/powerpoint/2010/main" val="153176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C0F4-AA02-45DB-827E-75FD80E1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Unsupervised shape transform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70EB-5130-4D2F-85AD-2D794145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mage result for chairs">
            <a:extLst>
              <a:ext uri="{FF2B5EF4-FFF2-40B4-BE49-F238E27FC236}">
                <a16:creationId xmlns:a16="http://schemas.microsoft.com/office/drawing/2014/main" id="{57978D2B-A370-402C-8572-1797397C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4" y="2638996"/>
            <a:ext cx="1594179" cy="15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chairs">
            <a:extLst>
              <a:ext uri="{FF2B5EF4-FFF2-40B4-BE49-F238E27FC236}">
                <a16:creationId xmlns:a16="http://schemas.microsoft.com/office/drawing/2014/main" id="{6C809DA6-761E-499B-BE8F-F2EDB1768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01" y="4222236"/>
            <a:ext cx="1179803" cy="117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72AEE-83BA-4F5D-A6E5-A03658578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301" y="1544336"/>
            <a:ext cx="1453883" cy="1453883"/>
          </a:xfrm>
          <a:prstGeom prst="rect">
            <a:avLst/>
          </a:prstGeom>
        </p:spPr>
      </p:pic>
      <p:pic>
        <p:nvPicPr>
          <p:cNvPr id="8" name="Picture 7" descr="Image result for chairs">
            <a:extLst>
              <a:ext uri="{FF2B5EF4-FFF2-40B4-BE49-F238E27FC236}">
                <a16:creationId xmlns:a16="http://schemas.microsoft.com/office/drawing/2014/main" id="{249A1406-6AA2-4C73-8050-8C0CCE628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982" y="2190247"/>
            <a:ext cx="982852" cy="13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9559C-C48C-445D-B11F-8EE0AF9A8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122" y="3658143"/>
            <a:ext cx="1260572" cy="1423227"/>
          </a:xfrm>
          <a:prstGeom prst="rect">
            <a:avLst/>
          </a:prstGeom>
        </p:spPr>
      </p:pic>
      <p:pic>
        <p:nvPicPr>
          <p:cNvPr id="10" name="Picture 9" descr="Image result for table">
            <a:extLst>
              <a:ext uri="{FF2B5EF4-FFF2-40B4-BE49-F238E27FC236}">
                <a16:creationId xmlns:a16="http://schemas.microsoft.com/office/drawing/2014/main" id="{06AE739A-D5FB-4414-850D-B884CD0F7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24" y="3229584"/>
            <a:ext cx="1305512" cy="109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table">
            <a:extLst>
              <a:ext uri="{FF2B5EF4-FFF2-40B4-BE49-F238E27FC236}">
                <a16:creationId xmlns:a16="http://schemas.microsoft.com/office/drawing/2014/main" id="{9A1160EA-61B3-4745-9D5B-19E0CE9A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90" y="1782339"/>
            <a:ext cx="1788041" cy="119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table">
            <a:extLst>
              <a:ext uri="{FF2B5EF4-FFF2-40B4-BE49-F238E27FC236}">
                <a16:creationId xmlns:a16="http://schemas.microsoft.com/office/drawing/2014/main" id="{20C5A5AB-1511-4084-AD7B-2A9DC26B0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757" y="2978742"/>
            <a:ext cx="1773079" cy="17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31F52-AF28-4452-8906-4D23BD8AF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299" y="2184134"/>
            <a:ext cx="1250896" cy="1097453"/>
          </a:xfrm>
          <a:prstGeom prst="rect">
            <a:avLst/>
          </a:prstGeom>
        </p:spPr>
      </p:pic>
      <p:pic>
        <p:nvPicPr>
          <p:cNvPr id="14" name="Picture 13" descr="Image result for table">
            <a:extLst>
              <a:ext uri="{FF2B5EF4-FFF2-40B4-BE49-F238E27FC236}">
                <a16:creationId xmlns:a16="http://schemas.microsoft.com/office/drawing/2014/main" id="{EFD67B9C-FED1-471D-91CA-5C291EDE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403" y="4105224"/>
            <a:ext cx="1250896" cy="11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Left-Right 3">
            <a:extLst>
              <a:ext uri="{FF2B5EF4-FFF2-40B4-BE49-F238E27FC236}">
                <a16:creationId xmlns:a16="http://schemas.microsoft.com/office/drawing/2014/main" id="{A5669D46-905F-455D-B694-352136F14E1D}"/>
              </a:ext>
            </a:extLst>
          </p:cNvPr>
          <p:cNvSpPr/>
          <p:nvPr/>
        </p:nvSpPr>
        <p:spPr>
          <a:xfrm>
            <a:off x="5559435" y="3769583"/>
            <a:ext cx="692843" cy="452653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4DF7B-9031-47A0-89B9-A30BE3230DD3}"/>
              </a:ext>
            </a:extLst>
          </p:cNvPr>
          <p:cNvSpPr/>
          <p:nvPr/>
        </p:nvSpPr>
        <p:spPr>
          <a:xfrm>
            <a:off x="1823990" y="5402039"/>
            <a:ext cx="242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0000"/>
                </a:solidFill>
              </a:rPr>
              <a:t>Domain A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2AFAD4-E812-4809-99FE-E02B476FD3BE}"/>
              </a:ext>
            </a:extLst>
          </p:cNvPr>
          <p:cNvSpPr/>
          <p:nvPr/>
        </p:nvSpPr>
        <p:spPr>
          <a:xfrm>
            <a:off x="8246811" y="5402039"/>
            <a:ext cx="2423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0000"/>
                </a:solidFill>
              </a:rPr>
              <a:t>Domain B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Arrow: Left-Right 3">
            <a:extLst>
              <a:ext uri="{FF2B5EF4-FFF2-40B4-BE49-F238E27FC236}">
                <a16:creationId xmlns:a16="http://schemas.microsoft.com/office/drawing/2014/main" id="{C8F2681A-F47A-401C-B72E-8D32C6342B45}"/>
              </a:ext>
            </a:extLst>
          </p:cNvPr>
          <p:cNvSpPr/>
          <p:nvPr/>
        </p:nvSpPr>
        <p:spPr>
          <a:xfrm>
            <a:off x="5167573" y="3422744"/>
            <a:ext cx="1768096" cy="1146219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FB24FC-B04E-4824-9865-406A61F42A25}"/>
              </a:ext>
            </a:extLst>
          </p:cNvPr>
          <p:cNvSpPr/>
          <p:nvPr/>
        </p:nvSpPr>
        <p:spPr>
          <a:xfrm>
            <a:off x="4839802" y="3780329"/>
            <a:ext cx="242363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33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LOGAN</a:t>
            </a:r>
            <a:endParaRPr lang="en-US" sz="2133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48B557-EACA-41BA-8540-A994C5848B98}"/>
              </a:ext>
            </a:extLst>
          </p:cNvPr>
          <p:cNvSpPr/>
          <p:nvPr/>
        </p:nvSpPr>
        <p:spPr>
          <a:xfrm>
            <a:off x="125991" y="6123775"/>
            <a:ext cx="12252573" cy="60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LOGAN = Latent 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Overcomplete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GAN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0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AC9A-6894-4D43-9CAB-34578C7B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Unsupervised shape transform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094B8-0220-4BDD-85AB-D4070715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BA8B8E-D2C9-4560-B0AB-05BFC298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04" y="3255458"/>
            <a:ext cx="1961107" cy="17936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EBA0F6-ECA6-4BD1-A79E-8266855A4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754" y="3855948"/>
            <a:ext cx="2062749" cy="1034364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9CE93F2-F17F-4AC2-866A-9F6059AEDEC5}"/>
              </a:ext>
            </a:extLst>
          </p:cNvPr>
          <p:cNvSpPr/>
          <p:nvPr/>
        </p:nvSpPr>
        <p:spPr>
          <a:xfrm>
            <a:off x="4711985" y="3991482"/>
            <a:ext cx="2789646" cy="71184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Overcomplete Latent Space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EE9E19-3602-4610-92D8-92A1C0125599}"/>
              </a:ext>
            </a:extLst>
          </p:cNvPr>
          <p:cNvCxnSpPr>
            <a:cxnSpLocks/>
          </p:cNvCxnSpPr>
          <p:nvPr/>
        </p:nvCxnSpPr>
        <p:spPr>
          <a:xfrm>
            <a:off x="3860800" y="4318000"/>
            <a:ext cx="6477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DDBDEC-21F0-4ED2-884B-86027C0BB7BC}"/>
              </a:ext>
            </a:extLst>
          </p:cNvPr>
          <p:cNvCxnSpPr>
            <a:cxnSpLocks/>
          </p:cNvCxnSpPr>
          <p:nvPr/>
        </p:nvCxnSpPr>
        <p:spPr>
          <a:xfrm>
            <a:off x="7598822" y="4318000"/>
            <a:ext cx="6477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0581617-E37E-415B-A7A5-43D6C45EB698}"/>
              </a:ext>
            </a:extLst>
          </p:cNvPr>
          <p:cNvSpPr/>
          <p:nvPr/>
        </p:nvSpPr>
        <p:spPr>
          <a:xfrm>
            <a:off x="5115452" y="2667261"/>
            <a:ext cx="1961095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Implicit feature Disentanglement</a:t>
            </a:r>
            <a:endParaRPr lang="en-US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208762-B8CD-49B1-8E19-BD4E0F8D7A1E}"/>
              </a:ext>
            </a:extLst>
          </p:cNvPr>
          <p:cNvCxnSpPr/>
          <p:nvPr/>
        </p:nvCxnSpPr>
        <p:spPr>
          <a:xfrm flipV="1">
            <a:off x="5765693" y="3352238"/>
            <a:ext cx="0" cy="4972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1086A6-3343-4C91-81EF-301EC7D6A9D5}"/>
              </a:ext>
            </a:extLst>
          </p:cNvPr>
          <p:cNvCxnSpPr>
            <a:cxnSpLocks/>
          </p:cNvCxnSpPr>
          <p:nvPr/>
        </p:nvCxnSpPr>
        <p:spPr>
          <a:xfrm>
            <a:off x="6240673" y="3349411"/>
            <a:ext cx="0" cy="4972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1AE6FA5-8228-4B05-BD4B-AB72E569F7CD}"/>
              </a:ext>
            </a:extLst>
          </p:cNvPr>
          <p:cNvSpPr/>
          <p:nvPr/>
        </p:nvSpPr>
        <p:spPr>
          <a:xfrm>
            <a:off x="982873" y="5558118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LOGAN: Unpaired Shape Transform in Latent Overcomplete Space</a:t>
            </a:r>
          </a:p>
        </p:txBody>
      </p:sp>
    </p:spTree>
    <p:extLst>
      <p:ext uri="{BB962C8B-B14F-4D97-AF65-F5344CB8AC3E}">
        <p14:creationId xmlns:p14="http://schemas.microsoft.com/office/powerpoint/2010/main" val="19002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DC3F-2D60-4B0C-B9EF-6FC10ECC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0" y="67123"/>
            <a:ext cx="11711039" cy="914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LOGAN </a:t>
            </a:r>
            <a:r>
              <a:rPr lang="en-US" dirty="0">
                <a:solidFill>
                  <a:srgbClr val="000000"/>
                </a:solidFill>
              </a:rPr>
              <a:t>Component 1.  </a:t>
            </a:r>
            <a:r>
              <a:rPr lang="en-US" altLang="zh-CN" dirty="0">
                <a:solidFill>
                  <a:srgbClr val="000000"/>
                </a:solidFill>
              </a:rPr>
              <a:t>Overcomplete </a:t>
            </a:r>
            <a:r>
              <a:rPr lang="en-US" dirty="0">
                <a:solidFill>
                  <a:srgbClr val="000000"/>
                </a:solidFill>
              </a:rPr>
              <a:t>Autoencoder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7A2BC-92D3-4279-9D12-B092132D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43354-3D8C-470B-BF9D-0C7FA494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3" y="2202029"/>
            <a:ext cx="12068257" cy="2963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367C0F-E792-4FB5-8765-FBD803F5576A}"/>
              </a:ext>
            </a:extLst>
          </p:cNvPr>
          <p:cNvSpPr/>
          <p:nvPr/>
        </p:nvSpPr>
        <p:spPr>
          <a:xfrm>
            <a:off x="5993176" y="2409021"/>
            <a:ext cx="1175133" cy="2640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E6F3A2-835C-44A7-AEE2-7DAF9B067F13}"/>
              </a:ext>
            </a:extLst>
          </p:cNvPr>
          <p:cNvSpPr/>
          <p:nvPr/>
        </p:nvSpPr>
        <p:spPr>
          <a:xfrm>
            <a:off x="7333566" y="2400853"/>
            <a:ext cx="436997" cy="2640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982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B6AA-F94B-429A-8DDF-72685157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</a:rPr>
              <a:t>LOGAN </a:t>
            </a:r>
            <a:r>
              <a:rPr lang="en-US" sz="4000" dirty="0">
                <a:solidFill>
                  <a:srgbClr val="000000"/>
                </a:solidFill>
              </a:rPr>
              <a:t>Component 2.  </a:t>
            </a:r>
            <a:r>
              <a:rPr lang="en-US" altLang="zh-CN" sz="4000" dirty="0">
                <a:solidFill>
                  <a:srgbClr val="000000"/>
                </a:solidFill>
              </a:rPr>
              <a:t>Translator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A4E8A-3D1F-41ED-96DD-FD1C225E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CE9A0-3D63-4611-83E0-C9E27F61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6052"/>
            <a:ext cx="12192000" cy="27934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9BF89-41F6-43E0-8DEF-642EA3E657D5}"/>
              </a:ext>
            </a:extLst>
          </p:cNvPr>
          <p:cNvSpPr/>
          <p:nvPr/>
        </p:nvSpPr>
        <p:spPr>
          <a:xfrm>
            <a:off x="77408" y="2390084"/>
            <a:ext cx="3978397" cy="1160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CE2374-900E-4F62-B0B5-57E8A619D620}"/>
              </a:ext>
            </a:extLst>
          </p:cNvPr>
          <p:cNvSpPr/>
          <p:nvPr/>
        </p:nvSpPr>
        <p:spPr>
          <a:xfrm>
            <a:off x="77408" y="1805359"/>
            <a:ext cx="11901719" cy="1711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11616A-E675-4DB4-B4E5-BC6CBF34B061}"/>
              </a:ext>
            </a:extLst>
          </p:cNvPr>
          <p:cNvSpPr/>
          <p:nvPr/>
        </p:nvSpPr>
        <p:spPr>
          <a:xfrm>
            <a:off x="89764" y="3468330"/>
            <a:ext cx="3978398" cy="1338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5EA4A6-FD68-4C67-8478-234500AEE3B8}"/>
              </a:ext>
            </a:extLst>
          </p:cNvPr>
          <p:cNvSpPr/>
          <p:nvPr/>
        </p:nvSpPr>
        <p:spPr>
          <a:xfrm>
            <a:off x="77407" y="3500460"/>
            <a:ext cx="11901719" cy="1305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08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B6AA-F94B-429A-8DDF-72685157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</a:rPr>
              <a:t>LOGAN </a:t>
            </a:r>
            <a:r>
              <a:rPr lang="en-US" sz="4000" dirty="0">
                <a:solidFill>
                  <a:srgbClr val="000000"/>
                </a:solidFill>
              </a:rPr>
              <a:t>Component 2.  </a:t>
            </a:r>
            <a:r>
              <a:rPr lang="en-US" altLang="zh-CN" sz="4000" dirty="0">
                <a:solidFill>
                  <a:srgbClr val="000000"/>
                </a:solidFill>
              </a:rPr>
              <a:t>Translator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A4E8A-3D1F-41ED-96DD-FD1C225E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9F01B-9147-466B-B7BC-D7E08368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6052"/>
            <a:ext cx="12192000" cy="27934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B02AF2-94D1-4B31-921F-46AAC4AB25AB}"/>
              </a:ext>
            </a:extLst>
          </p:cNvPr>
          <p:cNvSpPr/>
          <p:nvPr/>
        </p:nvSpPr>
        <p:spPr>
          <a:xfrm>
            <a:off x="77409" y="3483627"/>
            <a:ext cx="3978396" cy="1305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F1851-D69C-4751-8489-92C2A1BE93E3}"/>
              </a:ext>
            </a:extLst>
          </p:cNvPr>
          <p:cNvSpPr/>
          <p:nvPr/>
        </p:nvSpPr>
        <p:spPr>
          <a:xfrm>
            <a:off x="10450288" y="3483627"/>
            <a:ext cx="1528841" cy="1305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022AA7-FDD4-49EC-8BCF-02E66A1AF94E}"/>
              </a:ext>
            </a:extLst>
          </p:cNvPr>
          <p:cNvSpPr/>
          <p:nvPr/>
        </p:nvSpPr>
        <p:spPr>
          <a:xfrm>
            <a:off x="3735008" y="4112447"/>
            <a:ext cx="4818745" cy="677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505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6" grpId="0" animBg="1"/>
      <p:bldP spid="16" grpId="1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B81752-1F1C-476E-AABD-220D427E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6052"/>
            <a:ext cx="12192000" cy="2793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C996B-A389-41D2-A440-59F2B5F1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</a:rPr>
              <a:t>LOGAN </a:t>
            </a:r>
            <a:r>
              <a:rPr lang="en-US" sz="4000" dirty="0">
                <a:solidFill>
                  <a:srgbClr val="000000"/>
                </a:solidFill>
              </a:rPr>
              <a:t>Component 2.  </a:t>
            </a:r>
            <a:r>
              <a:rPr lang="en-US" altLang="zh-CN" sz="4000" dirty="0">
                <a:solidFill>
                  <a:srgbClr val="000000"/>
                </a:solidFill>
              </a:rPr>
              <a:t>Translator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95FBE-7B14-44CE-AC3D-DB4F57EB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7FCB7-AC22-49E2-BFFD-FBED86CDBDD1}"/>
              </a:ext>
            </a:extLst>
          </p:cNvPr>
          <p:cNvSpPr/>
          <p:nvPr/>
        </p:nvSpPr>
        <p:spPr>
          <a:xfrm>
            <a:off x="6858001" y="1810699"/>
            <a:ext cx="2451099" cy="890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7F3C3-C7AD-47E5-BB04-66F777A105BB}"/>
              </a:ext>
            </a:extLst>
          </p:cNvPr>
          <p:cNvSpPr/>
          <p:nvPr/>
        </p:nvSpPr>
        <p:spPr>
          <a:xfrm>
            <a:off x="3735008" y="4117786"/>
            <a:ext cx="4818745" cy="677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545F9-2705-42BC-8BC4-CA87B373BEFF}"/>
              </a:ext>
            </a:extLst>
          </p:cNvPr>
          <p:cNvSpPr txBox="1"/>
          <p:nvPr/>
        </p:nvSpPr>
        <p:spPr>
          <a:xfrm>
            <a:off x="6073157" y="5740442"/>
            <a:ext cx="3375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Two loss terms compete!</a:t>
            </a:r>
          </a:p>
        </p:txBody>
      </p:sp>
    </p:spTree>
    <p:extLst>
      <p:ext uri="{BB962C8B-B14F-4D97-AF65-F5344CB8AC3E}">
        <p14:creationId xmlns:p14="http://schemas.microsoft.com/office/powerpoint/2010/main" val="329379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08DBA-61CF-42E9-B479-E26AA7F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Ablation study of translation loss terms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44496-4B00-417B-AF8C-2B6F6221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047F5-9CCA-48BD-9174-AC634FBA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5" y="2219780"/>
            <a:ext cx="12065000" cy="26905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917AFA-2261-4DBA-95EC-7FD9EABF35C4}"/>
              </a:ext>
            </a:extLst>
          </p:cNvPr>
          <p:cNvSpPr/>
          <p:nvPr/>
        </p:nvSpPr>
        <p:spPr>
          <a:xfrm>
            <a:off x="822790" y="5202940"/>
            <a:ext cx="156073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000000"/>
                </a:solidFill>
              </a:rPr>
              <a:t>Input</a:t>
            </a:r>
            <a:endParaRPr lang="en-US" sz="2667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3EE21-FCA2-486F-A440-6D40AB915212}"/>
              </a:ext>
            </a:extLst>
          </p:cNvPr>
          <p:cNvSpPr/>
          <p:nvPr/>
        </p:nvSpPr>
        <p:spPr>
          <a:xfrm>
            <a:off x="2912847" y="5202940"/>
            <a:ext cx="308957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000000"/>
                </a:solidFill>
              </a:rPr>
              <a:t>WGAN + Cycle</a:t>
            </a:r>
            <a:endParaRPr lang="en-US" sz="2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49AF58-AE0F-47CA-9259-7296FD734F1D}"/>
              </a:ext>
            </a:extLst>
          </p:cNvPr>
          <p:cNvSpPr/>
          <p:nvPr/>
        </p:nvSpPr>
        <p:spPr>
          <a:xfrm>
            <a:off x="6278795" y="5202940"/>
            <a:ext cx="308957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000000"/>
                </a:solidFill>
              </a:rPr>
              <a:t>WGAN + FP</a:t>
            </a:r>
            <a:endParaRPr lang="en-US" sz="2667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37A2E-D260-490D-B17F-8457C6492E0B}"/>
              </a:ext>
            </a:extLst>
          </p:cNvPr>
          <p:cNvSpPr/>
          <p:nvPr/>
        </p:nvSpPr>
        <p:spPr>
          <a:xfrm>
            <a:off x="9091988" y="5202940"/>
            <a:ext cx="308957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000000"/>
                </a:solidFill>
              </a:rPr>
              <a:t>WGAN + FP </a:t>
            </a:r>
            <a:r>
              <a:rPr lang="en-US" sz="2667" b="1" dirty="0">
                <a:solidFill>
                  <a:srgbClr val="000000"/>
                </a:solidFill>
              </a:rPr>
              <a:t>+ Cycle</a:t>
            </a:r>
            <a:endParaRPr lang="en-US" sz="2667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137B6D-506E-4798-9018-C1CB604DAC02}"/>
              </a:ext>
            </a:extLst>
          </p:cNvPr>
          <p:cNvSpPr/>
          <p:nvPr/>
        </p:nvSpPr>
        <p:spPr>
          <a:xfrm>
            <a:off x="149687" y="1406835"/>
            <a:ext cx="2763159" cy="4515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91ADD-9254-4A8A-BCDF-FB54E107449F}"/>
              </a:ext>
            </a:extLst>
          </p:cNvPr>
          <p:cNvSpPr/>
          <p:nvPr/>
        </p:nvSpPr>
        <p:spPr>
          <a:xfrm>
            <a:off x="2873148" y="1393006"/>
            <a:ext cx="2876587" cy="4529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633381-B746-46C2-9BBD-0DCAE71D71B3}"/>
              </a:ext>
            </a:extLst>
          </p:cNvPr>
          <p:cNvSpPr/>
          <p:nvPr/>
        </p:nvSpPr>
        <p:spPr>
          <a:xfrm>
            <a:off x="9091988" y="1376072"/>
            <a:ext cx="2876587" cy="4546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F4A95C-799D-403A-8167-CDDD2749BE41}"/>
              </a:ext>
            </a:extLst>
          </p:cNvPr>
          <p:cNvSpPr/>
          <p:nvPr/>
        </p:nvSpPr>
        <p:spPr>
          <a:xfrm>
            <a:off x="5991143" y="1393006"/>
            <a:ext cx="2876587" cy="4529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2305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A48F-E84A-400D-9ECE-3E37ADD0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1" y="67123"/>
            <a:ext cx="11169476" cy="9144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</a:rPr>
              <a:t>Ablation study and comparison to baselines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1E6A2-9004-4DD7-8FF4-3280AF67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82868-075C-4A88-9109-B2630A20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6" y="1938401"/>
            <a:ext cx="12033665" cy="23276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7B865C-8478-40C3-B0DC-B783A7AA1FB5}"/>
              </a:ext>
            </a:extLst>
          </p:cNvPr>
          <p:cNvSpPr/>
          <p:nvPr/>
        </p:nvSpPr>
        <p:spPr>
          <a:xfrm>
            <a:off x="243001" y="3589519"/>
            <a:ext cx="11875331" cy="339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379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47CF-B9AA-49DC-BD27-147D81BA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</a:rPr>
              <a:t>Result:  Table ↔ Chair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044AF-72AE-406F-AF93-92C2CC916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BE034-2457-486F-A92F-03C62C284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62" y="917503"/>
            <a:ext cx="2543175" cy="4760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4FDD6-520A-459D-9FDF-EAF89000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26" y="1014506"/>
            <a:ext cx="2690801" cy="46136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20FFB4-F3AA-48E2-8107-82F5C6E944DC}"/>
              </a:ext>
            </a:extLst>
          </p:cNvPr>
          <p:cNvSpPr/>
          <p:nvPr/>
        </p:nvSpPr>
        <p:spPr>
          <a:xfrm>
            <a:off x="6385068" y="5813492"/>
            <a:ext cx="277281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b="1" dirty="0"/>
              <a:t>input table     output chair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734BCF-4485-49C5-A114-51D88D15DEDF}"/>
              </a:ext>
            </a:extLst>
          </p:cNvPr>
          <p:cNvSpPr/>
          <p:nvPr/>
        </p:nvSpPr>
        <p:spPr>
          <a:xfrm>
            <a:off x="2706028" y="5815362"/>
            <a:ext cx="310090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/>
              <a:t> input chair    output table</a:t>
            </a: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C2FB878F-DA76-41C3-9D99-AAD8FC9D5DBF}"/>
              </a:ext>
            </a:extLst>
          </p:cNvPr>
          <p:cNvSpPr/>
          <p:nvPr/>
        </p:nvSpPr>
        <p:spPr>
          <a:xfrm>
            <a:off x="6380627" y="817565"/>
            <a:ext cx="2526119" cy="4963723"/>
          </a:xfrm>
          <a:prstGeom prst="round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6D47A10F-414C-4844-9380-18F90970798A}"/>
              </a:ext>
            </a:extLst>
          </p:cNvPr>
          <p:cNvSpPr/>
          <p:nvPr/>
        </p:nvSpPr>
        <p:spPr>
          <a:xfrm>
            <a:off x="2842487" y="817565"/>
            <a:ext cx="2690801" cy="4963723"/>
          </a:xfrm>
          <a:prstGeom prst="round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09BD56-8351-4B6B-A9B6-4D00C7DB9AF9}"/>
              </a:ext>
            </a:extLst>
          </p:cNvPr>
          <p:cNvSpPr/>
          <p:nvPr/>
        </p:nvSpPr>
        <p:spPr>
          <a:xfrm>
            <a:off x="2810226" y="867963"/>
            <a:ext cx="1341425" cy="5355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79C4C-32E5-47C0-BC79-80CD81FBEB33}"/>
              </a:ext>
            </a:extLst>
          </p:cNvPr>
          <p:cNvSpPr/>
          <p:nvPr/>
        </p:nvSpPr>
        <p:spPr>
          <a:xfrm>
            <a:off x="4109194" y="854134"/>
            <a:ext cx="1341425" cy="537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9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5" grpId="0" animBg="1"/>
      <p:bldP spid="15" grpId="1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0DECEBE-E93F-4541-8C96-37EACF839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1" y="67123"/>
            <a:ext cx="9365168" cy="914400"/>
          </a:xfrm>
        </p:spPr>
        <p:txBody>
          <a:bodyPr>
            <a:normAutofit/>
          </a:bodyPr>
          <a:lstStyle/>
          <a:p>
            <a:r>
              <a:rPr lang="en-US" dirty="0"/>
              <a:t>General-purpose methods?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1901E4F6-587A-4EC1-866E-803B0B0C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133" y="1409955"/>
            <a:ext cx="10141403" cy="428431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dirty="0">
                <a:latin typeface="+mj-lt"/>
              </a:rPr>
              <a:t>Find common characteristics among different problems.  Better understand and solve these problems.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0" dirty="0">
              <a:latin typeface="+mj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0" dirty="0">
                <a:latin typeface="+mj-lt"/>
              </a:rPr>
              <a:t>N</a:t>
            </a:r>
            <a:r>
              <a:rPr lang="en-US" b="0" dirty="0">
                <a:latin typeface="+mj-lt"/>
              </a:rPr>
              <a:t>ew problems and new applications.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92F752-AB84-4B86-93D2-5DC00F4AB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95" y="3420320"/>
            <a:ext cx="7724037" cy="2852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3597DC-A7F2-4FEF-8347-C184C91A3B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80" y="2668480"/>
            <a:ext cx="772762" cy="64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DC2497-6AE5-49AF-8C88-890F0B25D3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80" y="1553176"/>
            <a:ext cx="760107" cy="63549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F44522-9176-41DC-A547-6CC9820D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6060" y="6404793"/>
            <a:ext cx="634409" cy="258120"/>
          </a:xfrm>
        </p:spPr>
        <p:txBody>
          <a:bodyPr/>
          <a:lstStyle/>
          <a:p>
            <a:fld id="{4864194A-5C42-46BD-9B44-5762C902972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83DD2-CECA-4E80-ACAB-CEC01878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</a:rPr>
              <a:t>Result:  Tall Table ↔ Short Tale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F85DE-ADEA-4BBD-9946-75EB672C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7E0126-1E62-4364-950F-C52F5C85112E}"/>
              </a:ext>
            </a:extLst>
          </p:cNvPr>
          <p:cNvSpPr/>
          <p:nvPr/>
        </p:nvSpPr>
        <p:spPr>
          <a:xfrm>
            <a:off x="2293469" y="5710645"/>
            <a:ext cx="2356479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Short            Tall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C78BC-EE7E-4A22-92B9-582010D8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25" y="972880"/>
            <a:ext cx="7616708" cy="4776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1054EA-267A-4B8D-AA42-EC45F8A0E86A}"/>
              </a:ext>
            </a:extLst>
          </p:cNvPr>
          <p:cNvSpPr/>
          <p:nvPr/>
        </p:nvSpPr>
        <p:spPr>
          <a:xfrm>
            <a:off x="6350581" y="5710645"/>
            <a:ext cx="251036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Tall              Short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C58F2-0521-4839-96AB-68BDD5860B36}"/>
              </a:ext>
            </a:extLst>
          </p:cNvPr>
          <p:cNvSpPr/>
          <p:nvPr/>
        </p:nvSpPr>
        <p:spPr>
          <a:xfrm>
            <a:off x="1745365" y="867963"/>
            <a:ext cx="3678225" cy="5355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C3BD0A-3465-44CA-923D-C5CB87B9D7D0}"/>
              </a:ext>
            </a:extLst>
          </p:cNvPr>
          <p:cNvSpPr/>
          <p:nvPr/>
        </p:nvSpPr>
        <p:spPr>
          <a:xfrm>
            <a:off x="5756754" y="854134"/>
            <a:ext cx="3870844" cy="537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5302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ECE6-7DE4-49A6-A42C-6A20CAE1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Either content transfer or style transfer…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30AC7-4891-4C07-977D-D84980B1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9A821886-FA0F-4622-A2CD-D7D384B94642}"/>
              </a:ext>
            </a:extLst>
          </p:cNvPr>
          <p:cNvSpPr/>
          <p:nvPr/>
        </p:nvSpPr>
        <p:spPr>
          <a:xfrm>
            <a:off x="1120779" y="1584596"/>
            <a:ext cx="4177455" cy="4171053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0CE216AE-62C7-4D90-AD4A-75DAEE8EF09B}"/>
              </a:ext>
            </a:extLst>
          </p:cNvPr>
          <p:cNvSpPr/>
          <p:nvPr/>
        </p:nvSpPr>
        <p:spPr>
          <a:xfrm>
            <a:off x="6178459" y="1582431"/>
            <a:ext cx="4224043" cy="4171053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EE2263-527E-4F0D-A80E-8C38E103F166}"/>
              </a:ext>
            </a:extLst>
          </p:cNvPr>
          <p:cNvSpPr/>
          <p:nvPr/>
        </p:nvSpPr>
        <p:spPr>
          <a:xfrm>
            <a:off x="6633590" y="5290400"/>
            <a:ext cx="168026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wide → narrow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20993B-4762-4B17-945F-27A21EBCA5D3}"/>
              </a:ext>
            </a:extLst>
          </p:cNvPr>
          <p:cNvSpPr/>
          <p:nvPr/>
        </p:nvSpPr>
        <p:spPr>
          <a:xfrm>
            <a:off x="8554888" y="5290400"/>
            <a:ext cx="168026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narrow → wide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ABE27-E5AD-42D6-BA6D-40285955E34F}"/>
              </a:ext>
            </a:extLst>
          </p:cNvPr>
          <p:cNvSpPr/>
          <p:nvPr/>
        </p:nvSpPr>
        <p:spPr>
          <a:xfrm>
            <a:off x="1888446" y="5327301"/>
            <a:ext cx="86914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M →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3A3478-BC28-4332-A267-DDF2F0D6F8A6}"/>
              </a:ext>
            </a:extLst>
          </p:cNvPr>
          <p:cNvSpPr/>
          <p:nvPr/>
        </p:nvSpPr>
        <p:spPr>
          <a:xfrm>
            <a:off x="3538454" y="5327301"/>
            <a:ext cx="86914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N → 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6A9473-4AFD-470F-88BE-F224F4F5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76" y="1650403"/>
            <a:ext cx="1299912" cy="3720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9FC9D-7A8A-429A-84F5-98B58E0FA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850" y="1626499"/>
            <a:ext cx="1269029" cy="3720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912AD5-5183-4A3A-B6B4-1B37DC324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851" y="1676949"/>
            <a:ext cx="1695323" cy="3670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E512AF-74FF-49B9-85D3-A8B310785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878" y="1626341"/>
            <a:ext cx="1650285" cy="37412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926EB1-3D22-430E-B396-2BB896236AC2}"/>
              </a:ext>
            </a:extLst>
          </p:cNvPr>
          <p:cNvSpPr/>
          <p:nvPr/>
        </p:nvSpPr>
        <p:spPr>
          <a:xfrm>
            <a:off x="923702" y="1451390"/>
            <a:ext cx="4602421" cy="441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4FAD54-6E66-451C-8C80-F8CF5C2B7234}"/>
              </a:ext>
            </a:extLst>
          </p:cNvPr>
          <p:cNvSpPr/>
          <p:nvPr/>
        </p:nvSpPr>
        <p:spPr>
          <a:xfrm>
            <a:off x="5975776" y="1451390"/>
            <a:ext cx="4602421" cy="441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1147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D0D6-19E3-45B6-A58F-39F2C3E2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LOGAN vs. image translation networks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20BA2-C731-4615-A489-B5020AB7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5045E-18B6-4F2D-BFC8-82C6F6E0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0" y="1397001"/>
            <a:ext cx="11911396" cy="37745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07725B-C8CF-4721-B89B-FD8C2EC21B8C}"/>
              </a:ext>
            </a:extLst>
          </p:cNvPr>
          <p:cNvSpPr/>
          <p:nvPr/>
        </p:nvSpPr>
        <p:spPr>
          <a:xfrm>
            <a:off x="243001" y="4529626"/>
            <a:ext cx="11875331" cy="538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4507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lowchart: Data 8"/>
          <p:cNvSpPr/>
          <p:nvPr/>
        </p:nvSpPr>
        <p:spPr>
          <a:xfrm>
            <a:off x="789261" y="2521479"/>
            <a:ext cx="2623013" cy="4037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926 w 10000"/>
              <a:gd name="connsiteY1" fmla="*/ 256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926 w 10000"/>
              <a:gd name="connsiteY1" fmla="*/ 256 h 10000"/>
              <a:gd name="connsiteX2" fmla="*/ 10000 w 10000"/>
              <a:gd name="connsiteY2" fmla="*/ 0 h 10000"/>
              <a:gd name="connsiteX3" fmla="*/ 8429 w 10000"/>
              <a:gd name="connsiteY3" fmla="*/ 10000 h 10000"/>
              <a:gd name="connsiteX4" fmla="*/ 0 w 10000"/>
              <a:gd name="connsiteY4" fmla="*/ 10000 h 10000"/>
              <a:gd name="connsiteX0" fmla="*/ 0 w 9356"/>
              <a:gd name="connsiteY0" fmla="*/ 10000 h 10000"/>
              <a:gd name="connsiteX1" fmla="*/ 926 w 9356"/>
              <a:gd name="connsiteY1" fmla="*/ 256 h 10000"/>
              <a:gd name="connsiteX2" fmla="*/ 9356 w 9356"/>
              <a:gd name="connsiteY2" fmla="*/ 0 h 10000"/>
              <a:gd name="connsiteX3" fmla="*/ 8429 w 9356"/>
              <a:gd name="connsiteY3" fmla="*/ 10000 h 10000"/>
              <a:gd name="connsiteX4" fmla="*/ 0 w 9356"/>
              <a:gd name="connsiteY4" fmla="*/ 10000 h 10000"/>
              <a:gd name="connsiteX0" fmla="*/ 0 w 10000"/>
              <a:gd name="connsiteY0" fmla="*/ 10000 h 10000"/>
              <a:gd name="connsiteX1" fmla="*/ 990 w 10000"/>
              <a:gd name="connsiteY1" fmla="*/ 256 h 10000"/>
              <a:gd name="connsiteX2" fmla="*/ 10000 w 10000"/>
              <a:gd name="connsiteY2" fmla="*/ 0 h 10000"/>
              <a:gd name="connsiteX3" fmla="*/ 877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330" y="6752"/>
                  <a:pt x="659" y="3504"/>
                  <a:pt x="990" y="256"/>
                </a:cubicBezTo>
                <a:lnTo>
                  <a:pt x="10000" y="0"/>
                </a:lnTo>
                <a:lnTo>
                  <a:pt x="8779" y="10000"/>
                </a:lnTo>
                <a:lnTo>
                  <a:pt x="0" y="10000"/>
                </a:lnTo>
                <a:close/>
              </a:path>
            </a:pathLst>
          </a:custGeom>
          <a:solidFill>
            <a:srgbClr val="40B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04392" y="2431834"/>
            <a:ext cx="10792803" cy="1977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300" panose="02000000000000000000" pitchFamily="50" charset="0"/>
                <a:ea typeface="+mn-ea"/>
                <a:cs typeface="+mn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+mn-lt"/>
              </a:rPr>
              <a:t>Chapter. 5</a:t>
            </a:r>
            <a:endParaRPr lang="en-US" sz="36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sz="4800" dirty="0">
                <a:latin typeface="+mn-lt"/>
              </a:rPr>
              <a:t>Conclusion and Future Work</a:t>
            </a:r>
            <a:endParaRPr lang="en-US" sz="6600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B155E7-53F4-4186-B116-9AC1EC2B07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86440" cy="914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D4B558-19C8-4239-A984-B3C8B62C84FE}"/>
              </a:ext>
            </a:extLst>
          </p:cNvPr>
          <p:cNvSpPr txBox="1">
            <a:spLocks/>
          </p:cNvSpPr>
          <p:nvPr/>
        </p:nvSpPr>
        <p:spPr>
          <a:xfrm>
            <a:off x="0" y="5871029"/>
            <a:ext cx="12192000" cy="914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9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3D31-5A06-4B23-82BC-495B6E3A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C9039-F0C1-48BA-BEA3-DC7DFCDB4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1" y="946943"/>
            <a:ext cx="11464296" cy="140437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b="0" dirty="0"/>
              <a:t>General-purpose deep neural networks for learning shape-to-shape transformation</a:t>
            </a:r>
          </a:p>
          <a:p>
            <a:pPr lvl="1">
              <a:spcBef>
                <a:spcPts val="600"/>
              </a:spcBef>
            </a:pPr>
            <a:r>
              <a:rPr lang="en-US" b="0" dirty="0"/>
              <a:t>P2P</a:t>
            </a:r>
            <a:r>
              <a:rPr lang="en-US" altLang="zh-CN" b="0" dirty="0"/>
              <a:t>-NET, LOGAN</a:t>
            </a:r>
            <a:endParaRPr lang="en-US" b="0" dirty="0"/>
          </a:p>
          <a:p>
            <a:pPr>
              <a:spcBef>
                <a:spcPts val="600"/>
              </a:spcBef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BC200-AABA-4F82-8DB2-61EDC874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A picture containing table, man, display, sitting&#10;&#10;Description automatically generated">
            <a:extLst>
              <a:ext uri="{FF2B5EF4-FFF2-40B4-BE49-F238E27FC236}">
                <a16:creationId xmlns:a16="http://schemas.microsoft.com/office/drawing/2014/main" id="{9D942806-5B83-4F86-A126-90FAB46DD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43" y="2759743"/>
            <a:ext cx="9643132" cy="34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3D31-5A06-4B23-82BC-495B6E3A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C9039-F0C1-48BA-BEA3-DC7DFCDB4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1" y="946943"/>
            <a:ext cx="11464296" cy="499314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General-purpose deep neural networks for learning shape-to-shape transformation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P2P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-NET, LOGAN</a:t>
            </a:r>
            <a:endParaRPr lang="en-US" b="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b="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b="0" dirty="0"/>
              <a:t>Interesting points: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Shape transformations learned by P2P-NET are represented by point displacements that do not exist in the training set.</a:t>
            </a:r>
            <a:br>
              <a:rPr lang="en-US" b="0" dirty="0"/>
            </a:br>
            <a:endParaRPr lang="en-US" b="0" dirty="0"/>
          </a:p>
          <a:p>
            <a:pPr>
              <a:spcBef>
                <a:spcPts val="600"/>
              </a:spcBef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BC200-AABA-4F82-8DB2-61EDC874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DAD36-EDD9-42B9-B35F-71923C7C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85" y="3818128"/>
            <a:ext cx="8391688" cy="30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1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3D31-5A06-4B23-82BC-495B6E3A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C9039-F0C1-48BA-BEA3-DC7DFCDB4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1" y="946943"/>
            <a:ext cx="11464296" cy="499314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General-purpose deep neural networks for learning shape-to-shape transformation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P2P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-NET, LOGAN</a:t>
            </a:r>
            <a:endParaRPr lang="en-US" b="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b="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b="0" dirty="0"/>
              <a:t>Interesting points: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Shape transformations learned by P2P-NET are represented by point displacements that do not exist in the training set.</a:t>
            </a:r>
            <a:endParaRPr lang="en-US" b="1" dirty="0"/>
          </a:p>
          <a:p>
            <a:pPr lvl="1">
              <a:spcBef>
                <a:spcPts val="600"/>
              </a:spcBef>
            </a:pPr>
            <a:r>
              <a:rPr lang="en-US" b="1" dirty="0"/>
              <a:t>LOGAN can perform both content and style transfers between shapes. </a:t>
            </a:r>
            <a:br>
              <a:rPr lang="en-US" b="0" dirty="0"/>
            </a:br>
            <a:endParaRPr lang="en-US" b="0" dirty="0"/>
          </a:p>
          <a:p>
            <a:pPr>
              <a:spcBef>
                <a:spcPts val="600"/>
              </a:spcBef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BC200-AABA-4F82-8DB2-61EDC874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BDDA6-82A6-409F-B513-C8C2A2CA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583" y="4433646"/>
            <a:ext cx="3574081" cy="235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8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3D31-5A06-4B23-82BC-495B6E3A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C9039-F0C1-48BA-BEA3-DC7DFCDB4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1" y="946943"/>
            <a:ext cx="11464296" cy="499314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General-purpose deep neural networks for learning shape-to-shape transformation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P2P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-NET, LOGAN</a:t>
            </a:r>
            <a:endParaRPr lang="en-US" b="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b="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b="0" dirty="0"/>
              <a:t>Interesting points: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Shape transformations learned by P2P-NET are represented by point displacements that do not exist in the training set.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LOGAN can perform both content and style transfers between shapes. </a:t>
            </a:r>
            <a:endParaRPr lang="en-US" b="0" dirty="0"/>
          </a:p>
          <a:p>
            <a:pPr lvl="1">
              <a:spcBef>
                <a:spcPts val="600"/>
              </a:spcBef>
            </a:pPr>
            <a:r>
              <a:rPr lang="en-US" b="1" dirty="0"/>
              <a:t>Implicit feature disentanglement.</a:t>
            </a:r>
          </a:p>
          <a:p>
            <a:pPr marL="457200" lvl="1" indent="0">
              <a:spcBef>
                <a:spcPts val="600"/>
              </a:spcBef>
              <a:buNone/>
            </a:pPr>
            <a:br>
              <a:rPr lang="en-US" b="0" dirty="0"/>
            </a:br>
            <a:endParaRPr lang="en-US" b="0" dirty="0"/>
          </a:p>
          <a:p>
            <a:pPr>
              <a:spcBef>
                <a:spcPts val="600"/>
              </a:spcBef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BC200-AABA-4F82-8DB2-61EDC874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5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3D31-5A06-4B23-82BC-495B6E3A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C9039-F0C1-48BA-BEA3-DC7DFCDB4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1" y="946943"/>
            <a:ext cx="11464296" cy="499314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General-purpose deep neural networks for learning shape-to-shape transformation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P2P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-NET, LOGAN</a:t>
            </a:r>
            <a:endParaRPr lang="en-US" b="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b="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Interesting points: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Shape transformations learned by P2P-NET are represented by point displacements that do not exist in the training set.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LOGAN can perform both content and style transfers between shapes. </a:t>
            </a:r>
            <a:endParaRPr lang="en-US" b="0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Implicit feature disentanglement.</a:t>
            </a:r>
          </a:p>
          <a:p>
            <a:pPr marL="0" indent="0">
              <a:spcBef>
                <a:spcPts val="600"/>
              </a:spcBef>
              <a:buNone/>
            </a:pPr>
            <a:endParaRPr lang="en-US" b="0" dirty="0"/>
          </a:p>
          <a:p>
            <a:pPr>
              <a:spcBef>
                <a:spcPts val="600"/>
              </a:spcBef>
            </a:pPr>
            <a:r>
              <a:rPr lang="en-US" b="0" dirty="0"/>
              <a:t>New research topic for geometric deep learning</a:t>
            </a:r>
          </a:p>
          <a:p>
            <a:pPr marL="0" indent="0">
              <a:spcBef>
                <a:spcPts val="600"/>
              </a:spcBef>
              <a:buNone/>
            </a:pPr>
            <a:endParaRPr lang="en-US" b="0" dirty="0"/>
          </a:p>
          <a:p>
            <a:pPr>
              <a:spcBef>
                <a:spcPts val="600"/>
              </a:spcBef>
            </a:pPr>
            <a:endParaRPr lang="en-US" b="0" dirty="0"/>
          </a:p>
          <a:p>
            <a:pPr marL="457200" lvl="1" indent="0">
              <a:spcBef>
                <a:spcPts val="600"/>
              </a:spcBef>
              <a:buNone/>
            </a:pPr>
            <a:endParaRPr lang="en-US" b="0" dirty="0"/>
          </a:p>
          <a:p>
            <a:pPr>
              <a:spcBef>
                <a:spcPts val="600"/>
              </a:spcBef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BC200-AABA-4F82-8DB2-61EDC874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2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3509-DDE6-40A4-81DC-94A1992D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B875-4E58-423E-BBB6-6779857D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1" y="1183822"/>
            <a:ext cx="11169475" cy="914400"/>
          </a:xfrm>
        </p:spPr>
        <p:txBody>
          <a:bodyPr/>
          <a:lstStyle/>
          <a:p>
            <a:r>
              <a:rPr lang="en-US" b="0" dirty="0"/>
              <a:t>Transitive transformation 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7E8FC-00B5-4FC8-9517-FD5BA66E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934E4-F77F-4B4E-A881-7028212A3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42" y="1792521"/>
            <a:ext cx="1394283" cy="3184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AC14A-3128-4243-85B8-7DF0C6F4C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532" y="2885337"/>
            <a:ext cx="2072584" cy="205374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24149E4-45DF-48CB-9396-669FC76E76E7}"/>
              </a:ext>
            </a:extLst>
          </p:cNvPr>
          <p:cNvSpPr/>
          <p:nvPr/>
        </p:nvSpPr>
        <p:spPr>
          <a:xfrm>
            <a:off x="5419022" y="3667224"/>
            <a:ext cx="327259" cy="49088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2D8E3-9891-459E-AF8D-5D5D8E432A85}"/>
              </a:ext>
            </a:extLst>
          </p:cNvPr>
          <p:cNvSpPr txBox="1"/>
          <p:nvPr/>
        </p:nvSpPr>
        <p:spPr>
          <a:xfrm>
            <a:off x="2618072" y="534202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9A8B9-AE1E-4149-9279-F28A88A38190}"/>
              </a:ext>
            </a:extLst>
          </p:cNvPr>
          <p:cNvSpPr txBox="1"/>
          <p:nvPr/>
        </p:nvSpPr>
        <p:spPr>
          <a:xfrm>
            <a:off x="7998594" y="5342021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B</a:t>
            </a:r>
          </a:p>
        </p:txBody>
      </p:sp>
    </p:spTree>
    <p:extLst>
      <p:ext uri="{BB962C8B-B14F-4D97-AF65-F5344CB8AC3E}">
        <p14:creationId xmlns:p14="http://schemas.microsoft.com/office/powerpoint/2010/main" val="226627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1901E4F6-587A-4EC1-866E-803B0B0C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133" y="1409955"/>
            <a:ext cx="10141403" cy="428431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dirty="0">
                <a:latin typeface="+mj-lt"/>
              </a:rPr>
              <a:t>Find common characteristics among different problems.  Better understand and solve these problems.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0" dirty="0">
              <a:latin typeface="+mj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0" dirty="0">
                <a:latin typeface="+mj-lt"/>
              </a:rPr>
              <a:t>N</a:t>
            </a:r>
            <a:r>
              <a:rPr lang="en-US" b="0" dirty="0">
                <a:latin typeface="+mj-lt"/>
              </a:rPr>
              <a:t>ew problems and new applications.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0" dirty="0">
              <a:latin typeface="+mj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500" b="0" dirty="0">
              <a:latin typeface="+mj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dirty="0">
                <a:latin typeface="+mj-lt"/>
              </a:rPr>
              <a:t>Technology reuse:  avoid re-inventing the wheel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0" dirty="0">
              <a:latin typeface="+mj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0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2359C-8A20-4AFE-91F5-A808351D7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80" y="2668480"/>
            <a:ext cx="772762" cy="64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398D4B-DBA1-4045-BF34-9AF9194CBA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80" y="1553176"/>
            <a:ext cx="760107" cy="635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18EF0-5928-454B-BE53-433F1F3CEDB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80" y="3620037"/>
            <a:ext cx="769732" cy="6435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642ABC0-8BFE-4A7F-A6D4-72FAD7B3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1" y="67123"/>
            <a:ext cx="9365168" cy="914400"/>
          </a:xfrm>
        </p:spPr>
        <p:txBody>
          <a:bodyPr>
            <a:normAutofit/>
          </a:bodyPr>
          <a:lstStyle/>
          <a:p>
            <a:r>
              <a:rPr lang="en-US" dirty="0"/>
              <a:t>General-purpose methods?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84ABC68-049D-4FE9-9466-91F56989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6060" y="6404793"/>
            <a:ext cx="634409" cy="258120"/>
          </a:xfrm>
        </p:spPr>
        <p:txBody>
          <a:bodyPr/>
          <a:lstStyle/>
          <a:p>
            <a:fld id="{4864194A-5C42-46BD-9B44-5762C902972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3509-DDE6-40A4-81DC-94A1992D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B875-4E58-423E-BBB6-6779857D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1" y="1183822"/>
            <a:ext cx="11169475" cy="914400"/>
          </a:xfrm>
        </p:spPr>
        <p:txBody>
          <a:bodyPr/>
          <a:lstStyle/>
          <a:p>
            <a:r>
              <a:rPr lang="en-US" b="0" dirty="0"/>
              <a:t>Transitive transformation 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7E8FC-00B5-4FC8-9517-FD5BA66E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934E4-F77F-4B4E-A881-7028212A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542" y="1792521"/>
            <a:ext cx="1394283" cy="3184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AC14A-3128-4243-85B8-7DF0C6F4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532" y="2885337"/>
            <a:ext cx="2072584" cy="2053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29F10-6370-4898-B527-C557F02C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677" y="2847654"/>
            <a:ext cx="2091426" cy="212910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0DC50AA-A17F-4E76-AC36-D2FBCF003F64}"/>
              </a:ext>
            </a:extLst>
          </p:cNvPr>
          <p:cNvSpPr/>
          <p:nvPr/>
        </p:nvSpPr>
        <p:spPr>
          <a:xfrm>
            <a:off x="3939825" y="3515174"/>
            <a:ext cx="327259" cy="49088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52D540-DCD9-44DB-BD6D-1461111A4C80}"/>
              </a:ext>
            </a:extLst>
          </p:cNvPr>
          <p:cNvSpPr/>
          <p:nvPr/>
        </p:nvSpPr>
        <p:spPr>
          <a:xfrm>
            <a:off x="7045325" y="3515174"/>
            <a:ext cx="327259" cy="49088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2CD43-A9D2-4CBB-A4AC-268D4DDBBFBE}"/>
              </a:ext>
            </a:extLst>
          </p:cNvPr>
          <p:cNvSpPr txBox="1"/>
          <p:nvPr/>
        </p:nvSpPr>
        <p:spPr>
          <a:xfrm>
            <a:off x="2618072" y="534202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9C9645-5680-4357-9979-43350691955A}"/>
              </a:ext>
            </a:extLst>
          </p:cNvPr>
          <p:cNvSpPr txBox="1"/>
          <p:nvPr/>
        </p:nvSpPr>
        <p:spPr>
          <a:xfrm>
            <a:off x="7998594" y="5342021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614704-51E4-4F0C-8B7B-06B0AFA07031}"/>
              </a:ext>
            </a:extLst>
          </p:cNvPr>
          <p:cNvSpPr txBox="1"/>
          <p:nvPr/>
        </p:nvSpPr>
        <p:spPr>
          <a:xfrm>
            <a:off x="5023844" y="53420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C</a:t>
            </a:r>
          </a:p>
        </p:txBody>
      </p:sp>
    </p:spTree>
    <p:extLst>
      <p:ext uri="{BB962C8B-B14F-4D97-AF65-F5344CB8AC3E}">
        <p14:creationId xmlns:p14="http://schemas.microsoft.com/office/powerpoint/2010/main" val="263869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3509-DDE6-40A4-81DC-94A1992D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B875-4E58-423E-BBB6-6779857D8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Transitive transformation </a:t>
            </a:r>
          </a:p>
          <a:p>
            <a:r>
              <a:rPr lang="en-US" b="0" dirty="0"/>
              <a:t>Multi-modal transformation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7E8FC-00B5-4FC8-9517-FD5BA66E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2A3FF-ADE8-4724-B3A2-C60DF3831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883" y="2627696"/>
            <a:ext cx="5188509" cy="34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3509-DDE6-40A4-81DC-94A1992D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B875-4E58-423E-BBB6-6779857D8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Transitive transformation 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Multi-modal transformation</a:t>
            </a:r>
          </a:p>
          <a:p>
            <a:r>
              <a:rPr lang="en-US" b="0" dirty="0"/>
              <a:t>One-shot transformation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7E8FC-00B5-4FC8-9517-FD5BA66E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9D678-5973-481B-80A4-94B248A3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545" y="2159098"/>
            <a:ext cx="1394283" cy="3184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A2C09-EBAC-4ED4-939D-BB451AF64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98" y="3289598"/>
            <a:ext cx="2072584" cy="20537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BE052A-7EA0-49A9-ABAF-11A49B580CC7}"/>
              </a:ext>
            </a:extLst>
          </p:cNvPr>
          <p:cNvSpPr txBox="1"/>
          <p:nvPr/>
        </p:nvSpPr>
        <p:spPr>
          <a:xfrm>
            <a:off x="5767072" y="5709107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pair of shapes</a:t>
            </a:r>
          </a:p>
        </p:txBody>
      </p:sp>
    </p:spTree>
    <p:extLst>
      <p:ext uri="{BB962C8B-B14F-4D97-AF65-F5344CB8AC3E}">
        <p14:creationId xmlns:p14="http://schemas.microsoft.com/office/powerpoint/2010/main" val="118330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3509-DDE6-40A4-81DC-94A1992D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B875-4E58-423E-BBB6-6779857D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1" y="1183822"/>
            <a:ext cx="11169475" cy="4993142"/>
          </a:xfrm>
        </p:spPr>
        <p:txBody>
          <a:bodyPr/>
          <a:lstStyle/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Transitive transformation 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Multi-modal transformation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One-shot transformation</a:t>
            </a:r>
          </a:p>
          <a:p>
            <a:r>
              <a:rPr lang="en-US" b="0" dirty="0"/>
              <a:t>Direct shape-to-shape transformation on meshes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7E8FC-00B5-4FC8-9517-FD5BA66E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6EA6-7EE0-4A54-9E4B-026DC877F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01" y="3652308"/>
            <a:ext cx="1917683" cy="2617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25686-DE55-4249-8FA7-D9D15F9C5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351" y="3652308"/>
            <a:ext cx="2369109" cy="251926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4636DEC-5DA4-462B-91B6-3D3CD3CB0789}"/>
              </a:ext>
            </a:extLst>
          </p:cNvPr>
          <p:cNvSpPr/>
          <p:nvPr/>
        </p:nvSpPr>
        <p:spPr>
          <a:xfrm>
            <a:off x="6096000" y="4911940"/>
            <a:ext cx="327259" cy="49088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9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8992C1-9AA9-4906-A802-9230665E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36" y="3755643"/>
            <a:ext cx="3224464" cy="2535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0F614-61E4-4FA8-A773-4781A7BC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31" y="4014920"/>
            <a:ext cx="1896248" cy="2201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BB3509-DDE6-40A4-81DC-94A1992D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B875-4E58-423E-BBB6-6779857D8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Transitive transformation 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Multi-modal transformation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One-shot transformation</a:t>
            </a:r>
          </a:p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Direct shape-to-shape transformation on meshes</a:t>
            </a:r>
          </a:p>
          <a:p>
            <a:r>
              <a:rPr lang="en-US" b="0" dirty="0"/>
              <a:t>Learning geometric deformation for image-to-image translation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7E8FC-00B5-4FC8-9517-FD5BA66E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6F7043-4C9D-4BE2-BACE-B76DFDB9CB09}"/>
              </a:ext>
            </a:extLst>
          </p:cNvPr>
          <p:cNvSpPr/>
          <p:nvPr/>
        </p:nvSpPr>
        <p:spPr>
          <a:xfrm>
            <a:off x="6096000" y="4911940"/>
            <a:ext cx="327259" cy="49088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0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A64A-9E12-4753-A7A0-2FF0252A7E39}"/>
              </a:ext>
            </a:extLst>
          </p:cNvPr>
          <p:cNvSpPr>
            <a:spLocks noGrp="1"/>
          </p:cNvSpPr>
          <p:nvPr/>
        </p:nvSpPr>
        <p:spPr>
          <a:xfrm>
            <a:off x="480961" y="1490778"/>
            <a:ext cx="11169475" cy="259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useo 300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+mn-lt"/>
              </a:rPr>
              <a:t>My supervisors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Hao (Richard) Zhang, Hui Huang,  Danny Cohen-Or</a:t>
            </a:r>
          </a:p>
          <a:p>
            <a:r>
              <a:rPr lang="en-US" b="0" dirty="0">
                <a:latin typeface="+mn-lt"/>
              </a:rPr>
              <a:t>My family and friends</a:t>
            </a:r>
          </a:p>
          <a:p>
            <a:r>
              <a:rPr lang="en-US" b="0" dirty="0">
                <a:latin typeface="+mn-lt"/>
              </a:rPr>
              <a:t>Examining committee</a:t>
            </a:r>
          </a:p>
          <a:p>
            <a:endParaRPr lang="en-US" b="0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C627FD-CA4F-44A1-A7A2-0F8603BFF754}"/>
              </a:ext>
            </a:extLst>
          </p:cNvPr>
          <p:cNvGrpSpPr/>
          <p:nvPr/>
        </p:nvGrpSpPr>
        <p:grpSpPr>
          <a:xfrm>
            <a:off x="7039009" y="5239298"/>
            <a:ext cx="4406399" cy="997740"/>
            <a:chOff x="-570621" y="4441379"/>
            <a:chExt cx="9927593" cy="224790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0105231-90CD-4958-95EB-469A678EC82E}"/>
                </a:ext>
              </a:extLst>
            </p:cNvPr>
            <p:cNvSpPr/>
            <p:nvPr/>
          </p:nvSpPr>
          <p:spPr>
            <a:xfrm>
              <a:off x="-570621" y="5381409"/>
              <a:ext cx="2438400" cy="1307869"/>
            </a:xfrm>
            <a:prstGeom prst="triangle">
              <a:avLst/>
            </a:prstGeom>
            <a:solidFill>
              <a:srgbClr val="EB5D5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032578B-122E-4D68-B2FA-3BAC892FB0EB}"/>
                </a:ext>
              </a:extLst>
            </p:cNvPr>
            <p:cNvSpPr/>
            <p:nvPr/>
          </p:nvSpPr>
          <p:spPr>
            <a:xfrm>
              <a:off x="191379" y="4727475"/>
              <a:ext cx="3657600" cy="1961804"/>
            </a:xfrm>
            <a:prstGeom prst="triangle">
              <a:avLst/>
            </a:prstGeom>
            <a:solidFill>
              <a:srgbClr val="F49B5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91A93B60-63D0-42C2-B982-437977762BC0}"/>
                </a:ext>
              </a:extLst>
            </p:cNvPr>
            <p:cNvSpPr/>
            <p:nvPr/>
          </p:nvSpPr>
          <p:spPr>
            <a:xfrm>
              <a:off x="1410579" y="4441379"/>
              <a:ext cx="4191000" cy="2247900"/>
            </a:xfrm>
            <a:prstGeom prst="triangle">
              <a:avLst/>
            </a:prstGeom>
            <a:solidFill>
              <a:srgbClr val="FFCC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A3C4030-C956-4154-8593-CB886A516AC1}"/>
                </a:ext>
              </a:extLst>
            </p:cNvPr>
            <p:cNvSpPr/>
            <p:nvPr/>
          </p:nvSpPr>
          <p:spPr>
            <a:xfrm>
              <a:off x="3696579" y="5299375"/>
              <a:ext cx="2591346" cy="1389903"/>
            </a:xfrm>
            <a:prstGeom prst="triangle">
              <a:avLst/>
            </a:prstGeom>
            <a:solidFill>
              <a:srgbClr val="40B4C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D0659D6-8391-4D46-8130-74A77692CA9B}"/>
                </a:ext>
              </a:extLst>
            </p:cNvPr>
            <p:cNvSpPr/>
            <p:nvPr/>
          </p:nvSpPr>
          <p:spPr>
            <a:xfrm>
              <a:off x="4614105" y="4727475"/>
              <a:ext cx="3657600" cy="1961804"/>
            </a:xfrm>
            <a:prstGeom prst="triangle">
              <a:avLst/>
            </a:prstGeom>
            <a:solidFill>
              <a:srgbClr val="328F9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19CDABD-4ED6-474F-AB9C-86D286A94717}"/>
                </a:ext>
              </a:extLst>
            </p:cNvPr>
            <p:cNvSpPr/>
            <p:nvPr/>
          </p:nvSpPr>
          <p:spPr>
            <a:xfrm>
              <a:off x="6474925" y="5143453"/>
              <a:ext cx="2882047" cy="1545825"/>
            </a:xfrm>
            <a:prstGeom prst="triangle">
              <a:avLst/>
            </a:prstGeom>
            <a:solidFill>
              <a:srgbClr val="3B636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8" name="TextBox 13">
            <a:extLst>
              <a:ext uri="{FF2B5EF4-FFF2-40B4-BE49-F238E27FC236}">
                <a16:creationId xmlns:a16="http://schemas.microsoft.com/office/drawing/2014/main" id="{0D05FAC4-88B9-4163-B82A-4ADCAE1A6F22}"/>
              </a:ext>
            </a:extLst>
          </p:cNvPr>
          <p:cNvSpPr txBox="1"/>
          <p:nvPr/>
        </p:nvSpPr>
        <p:spPr>
          <a:xfrm>
            <a:off x="0" y="3870294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rgbClr val="328F99"/>
                </a:solidFill>
              </a:rPr>
              <a:t>Thank you!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1CFF7C0-CA8D-4148-B4EE-C9EB20FD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1" y="67123"/>
            <a:ext cx="9365168" cy="914400"/>
          </a:xfrm>
        </p:spPr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A07646A-CECF-43C7-A17C-2A7B0F06C2B1}"/>
              </a:ext>
            </a:extLst>
          </p:cNvPr>
          <p:cNvSpPr txBox="1">
            <a:spLocks/>
          </p:cNvSpPr>
          <p:nvPr/>
        </p:nvSpPr>
        <p:spPr>
          <a:xfrm>
            <a:off x="0" y="6226064"/>
            <a:ext cx="12192000" cy="6169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9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49C9-081C-4AF4-81A8-C199FB9B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E9B88-D650-4DB5-B2D7-CBBF9BB98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29219-5FB8-44D1-AEB4-B3E85CB29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7" y="2419775"/>
            <a:ext cx="5204477" cy="2368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B21F4D-B745-42D4-90FA-33E9F347EB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12" y="2057400"/>
            <a:ext cx="4731821" cy="32375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E93CD-62C8-4FB6-ACAA-0BDBEB67EDEB}"/>
              </a:ext>
            </a:extLst>
          </p:cNvPr>
          <p:cNvSpPr txBox="1">
            <a:spLocks/>
          </p:cNvSpPr>
          <p:nvPr/>
        </p:nvSpPr>
        <p:spPr>
          <a:xfrm>
            <a:off x="0" y="6226064"/>
            <a:ext cx="12192000" cy="6169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1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4FAD-ED2C-4B69-B5FC-16D350E92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0" y="67122"/>
            <a:ext cx="13264069" cy="1552543"/>
          </a:xfrm>
        </p:spPr>
        <p:txBody>
          <a:bodyPr>
            <a:noAutofit/>
          </a:bodyPr>
          <a:lstStyle/>
          <a:p>
            <a:r>
              <a:rPr lang="en-US" dirty="0"/>
              <a:t>Learning general-purpose shape transform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7C2E1-F940-4476-88F4-D02D1E0C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5B9D17-E314-41DD-A77D-D9FCB2B978DE}"/>
              </a:ext>
            </a:extLst>
          </p:cNvPr>
          <p:cNvSpPr/>
          <p:nvPr/>
        </p:nvSpPr>
        <p:spPr>
          <a:xfrm>
            <a:off x="1936577" y="2108200"/>
            <a:ext cx="3390900" cy="3632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3EF787-8FA6-444A-B1D0-F6AB117AD619}"/>
              </a:ext>
            </a:extLst>
          </p:cNvPr>
          <p:cNvSpPr/>
          <p:nvPr/>
        </p:nvSpPr>
        <p:spPr>
          <a:xfrm>
            <a:off x="7556502" y="2108200"/>
            <a:ext cx="3390900" cy="3632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mage result for chairs">
            <a:extLst>
              <a:ext uri="{FF2B5EF4-FFF2-40B4-BE49-F238E27FC236}">
                <a16:creationId xmlns:a16="http://schemas.microsoft.com/office/drawing/2014/main" id="{D32E523A-9004-4344-934C-A0FAED02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681" y="3429872"/>
            <a:ext cx="988856" cy="9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chairs">
            <a:extLst>
              <a:ext uri="{FF2B5EF4-FFF2-40B4-BE49-F238E27FC236}">
                <a16:creationId xmlns:a16="http://schemas.microsoft.com/office/drawing/2014/main" id="{2D11DADA-9379-4A35-87E8-6B247F5F0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55" y="4672378"/>
            <a:ext cx="731822" cy="73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1CB2A-1147-462A-B0A0-65AC231D5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54" y="2344306"/>
            <a:ext cx="901832" cy="901832"/>
          </a:xfrm>
          <a:prstGeom prst="rect">
            <a:avLst/>
          </a:prstGeom>
        </p:spPr>
      </p:pic>
      <p:pic>
        <p:nvPicPr>
          <p:cNvPr id="10" name="Picture 9" descr="Image result for chairs">
            <a:extLst>
              <a:ext uri="{FF2B5EF4-FFF2-40B4-BE49-F238E27FC236}">
                <a16:creationId xmlns:a16="http://schemas.microsoft.com/office/drawing/2014/main" id="{7E888C09-2D80-42FB-A4D0-EB1DCFA5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66" y="2841212"/>
            <a:ext cx="609655" cy="83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D9A99-BBA6-4C3B-BD4B-85E7B96E6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066" y="3849398"/>
            <a:ext cx="781922" cy="882816"/>
          </a:xfrm>
          <a:prstGeom prst="rect">
            <a:avLst/>
          </a:prstGeom>
        </p:spPr>
      </p:pic>
      <p:pic>
        <p:nvPicPr>
          <p:cNvPr id="12" name="Picture 11" descr="Image result for table">
            <a:extLst>
              <a:ext uri="{FF2B5EF4-FFF2-40B4-BE49-F238E27FC236}">
                <a16:creationId xmlns:a16="http://schemas.microsoft.com/office/drawing/2014/main" id="{9BBDA215-812C-46C1-A51D-0684C333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16" y="3836510"/>
            <a:ext cx="809798" cy="68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table">
            <a:extLst>
              <a:ext uri="{FF2B5EF4-FFF2-40B4-BE49-F238E27FC236}">
                <a16:creationId xmlns:a16="http://schemas.microsoft.com/office/drawing/2014/main" id="{DF77E2F2-086A-4218-AEA9-545C5C77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114" y="2566952"/>
            <a:ext cx="1109107" cy="73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table">
            <a:extLst>
              <a:ext uri="{FF2B5EF4-FFF2-40B4-BE49-F238E27FC236}">
                <a16:creationId xmlns:a16="http://schemas.microsoft.com/office/drawing/2014/main" id="{ACA526A0-F5EA-4B85-94B4-85C873BE2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800" y="3592868"/>
            <a:ext cx="1099826" cy="10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0CD4F-CF5B-42BD-B760-E4DD8EEB90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1800" y="2917958"/>
            <a:ext cx="775920" cy="680741"/>
          </a:xfrm>
          <a:prstGeom prst="rect">
            <a:avLst/>
          </a:prstGeom>
        </p:spPr>
      </p:pic>
      <p:pic>
        <p:nvPicPr>
          <p:cNvPr id="16" name="Picture 15" descr="Image result for table">
            <a:extLst>
              <a:ext uri="{FF2B5EF4-FFF2-40B4-BE49-F238E27FC236}">
                <a16:creationId xmlns:a16="http://schemas.microsoft.com/office/drawing/2014/main" id="{2C7CFDE8-77E4-4BB7-B576-97C55887B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828" y="4709809"/>
            <a:ext cx="775920" cy="70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F10B14-0AAA-42C6-B09C-A524C2068973}"/>
              </a:ext>
            </a:extLst>
          </p:cNvPr>
          <p:cNvSpPr/>
          <p:nvPr/>
        </p:nvSpPr>
        <p:spPr>
          <a:xfrm>
            <a:off x="2621173" y="5773270"/>
            <a:ext cx="2021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Domain 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A97735-ABC6-4E20-9D35-422DC607954D}"/>
              </a:ext>
            </a:extLst>
          </p:cNvPr>
          <p:cNvSpPr/>
          <p:nvPr/>
        </p:nvSpPr>
        <p:spPr>
          <a:xfrm>
            <a:off x="8456013" y="5773270"/>
            <a:ext cx="2005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Domain B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71FB3E7-06C5-456E-9848-3D04D47B7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940709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421503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1D40F-09E3-4D12-B5BC-67B0318F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B46491C-5F2D-4BC0-AE00-59A0B2A8A7F1}"/>
              </a:ext>
            </a:extLst>
          </p:cNvPr>
          <p:cNvSpPr/>
          <p:nvPr/>
        </p:nvSpPr>
        <p:spPr>
          <a:xfrm>
            <a:off x="4584559" y="3104204"/>
            <a:ext cx="952500" cy="875519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BF7F1-64B2-449F-8D3B-6B4093CC33B9}"/>
              </a:ext>
            </a:extLst>
          </p:cNvPr>
          <p:cNvSpPr/>
          <p:nvPr/>
        </p:nvSpPr>
        <p:spPr>
          <a:xfrm>
            <a:off x="1681373" y="5539003"/>
            <a:ext cx="2021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Domain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3F83E0-71B8-4ACE-89F3-FB991848EF1B}"/>
              </a:ext>
            </a:extLst>
          </p:cNvPr>
          <p:cNvSpPr/>
          <p:nvPr/>
        </p:nvSpPr>
        <p:spPr>
          <a:xfrm>
            <a:off x="6541204" y="5539004"/>
            <a:ext cx="2005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Domain B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111D553B-1A11-4BEF-AA14-8CD120A561EF}"/>
              </a:ext>
            </a:extLst>
          </p:cNvPr>
          <p:cNvSpPr/>
          <p:nvPr/>
        </p:nvSpPr>
        <p:spPr>
          <a:xfrm>
            <a:off x="6541204" y="2590195"/>
            <a:ext cx="2326287" cy="18161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80CA7-B4A3-4710-A6B8-35B540BA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74" y="2153708"/>
            <a:ext cx="1826427" cy="276993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728F8E-47D5-4B7A-802C-D6F08DF21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6922" y="3979723"/>
            <a:ext cx="3381972" cy="136697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Belong to domain B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Commonality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0F5251-5EE6-44F9-944A-5278E63F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0" y="67122"/>
            <a:ext cx="13264069" cy="1552543"/>
          </a:xfrm>
        </p:spPr>
        <p:txBody>
          <a:bodyPr>
            <a:noAutofit/>
          </a:bodyPr>
          <a:lstStyle/>
          <a:p>
            <a:r>
              <a:rPr lang="en-US" dirty="0"/>
              <a:t>Learning general-purpose shape transform 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D1FE6B-8B0A-4B74-A491-334EB8D101ED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515600" cy="194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Problem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4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2EF3-C4BF-418A-99E1-22E2F420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442FF-FD19-4324-917A-A6B77B0A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BCD2B7-4F25-4320-B8B7-05A594E38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Image-to-image translation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0DBBD-E1CD-478F-B675-A51F5C34C059}"/>
              </a:ext>
            </a:extLst>
          </p:cNvPr>
          <p:cNvSpPr/>
          <p:nvPr/>
        </p:nvSpPr>
        <p:spPr>
          <a:xfrm>
            <a:off x="5127588" y="5225013"/>
            <a:ext cx="30662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>
                <a:solidFill>
                  <a:srgbClr val="000000"/>
                </a:solidFill>
              </a:rPr>
              <a:t>CycleGAN</a:t>
            </a:r>
            <a:r>
              <a:rPr lang="en-US" altLang="zh-CN" sz="2000" dirty="0">
                <a:solidFill>
                  <a:srgbClr val="000000"/>
                </a:solidFill>
              </a:rPr>
              <a:t>  [Zhu et at. 2017]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CC829C-B4E7-4E2A-8703-0F8451077545}"/>
              </a:ext>
            </a:extLst>
          </p:cNvPr>
          <p:cNvSpPr/>
          <p:nvPr/>
        </p:nvSpPr>
        <p:spPr>
          <a:xfrm>
            <a:off x="8306441" y="5225013"/>
            <a:ext cx="401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</a:rPr>
              <a:t>UNIT </a:t>
            </a:r>
            <a:r>
              <a:rPr lang="en-US" altLang="zh-CN" sz="2000" dirty="0">
                <a:solidFill>
                  <a:srgbClr val="000000"/>
                </a:solidFill>
              </a:rPr>
              <a:t>[Liu et at. 2017]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ED1D1-5872-4B82-A26A-39B3B71B3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366" y="2033139"/>
            <a:ext cx="3396520" cy="3190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41AB3-0186-4A0B-BA64-255304B1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258" y="2014285"/>
            <a:ext cx="2880576" cy="30710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503D19-7E4F-4579-B416-2014490558E2}"/>
              </a:ext>
            </a:extLst>
          </p:cNvPr>
          <p:cNvSpPr/>
          <p:nvPr/>
        </p:nvSpPr>
        <p:spPr>
          <a:xfrm>
            <a:off x="1182118" y="5225013"/>
            <a:ext cx="2791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err="1">
                <a:solidFill>
                  <a:srgbClr val="000000"/>
                </a:solidFill>
              </a:rPr>
              <a:t>DualGAN</a:t>
            </a:r>
            <a:r>
              <a:rPr lang="en-US" altLang="zh-CN" sz="2000" dirty="0">
                <a:solidFill>
                  <a:srgbClr val="000000"/>
                </a:solidFill>
              </a:rPr>
              <a:t>  [Yi et at. 2017]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90ECBE-D358-49D1-A1C7-D2CCC0EA7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402" y="2300191"/>
            <a:ext cx="2856599" cy="27645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22FEC6-8B61-4FD3-9EC4-94F46E39A8B1}"/>
              </a:ext>
            </a:extLst>
          </p:cNvPr>
          <p:cNvSpPr/>
          <p:nvPr/>
        </p:nvSpPr>
        <p:spPr>
          <a:xfrm>
            <a:off x="997857" y="1920535"/>
            <a:ext cx="312168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>
                <a:solidFill>
                  <a:srgbClr val="000000"/>
                </a:solidFill>
              </a:rPr>
              <a:t>Chinese painting    Oil painting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32974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418F-5BE2-4450-A8A2-B635A28D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20144-C0DE-4BD6-B1D6-BBE331B7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4194A-5C42-46BD-9B44-5762C90297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B101BA-52FA-44F5-9969-9632C1C84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dirty="0"/>
              <a:t>Learning shape transform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ACFE4D-37C7-43E4-8C1E-98DDF309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18" y="2296978"/>
            <a:ext cx="3083491" cy="22433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E6B2BF-50E8-4F1D-ADED-D3CB20224549}"/>
              </a:ext>
            </a:extLst>
          </p:cNvPr>
          <p:cNvSpPr/>
          <p:nvPr/>
        </p:nvSpPr>
        <p:spPr>
          <a:xfrm>
            <a:off x="4574105" y="4811205"/>
            <a:ext cx="32765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Rigid body motion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[</a:t>
            </a:r>
            <a:r>
              <a:rPr lang="en-US" sz="2000" dirty="0" err="1">
                <a:solidFill>
                  <a:srgbClr val="000000"/>
                </a:solidFill>
              </a:rPr>
              <a:t>Byravan</a:t>
            </a:r>
            <a:r>
              <a:rPr lang="en-US" sz="2000" dirty="0"/>
              <a:t>  </a:t>
            </a:r>
            <a:r>
              <a:rPr lang="en-US" altLang="zh-CN" sz="2000" dirty="0"/>
              <a:t>et al. 2017]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0B4C75-3E9D-41A3-92BD-378321FCD7C9}"/>
              </a:ext>
            </a:extLst>
          </p:cNvPr>
          <p:cNvSpPr/>
          <p:nvPr/>
        </p:nvSpPr>
        <p:spPr>
          <a:xfrm>
            <a:off x="561646" y="4811205"/>
            <a:ext cx="3582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Surface detail transfer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[</a:t>
            </a:r>
            <a:r>
              <a:rPr lang="en-US" sz="2000" dirty="0" err="1">
                <a:solidFill>
                  <a:srgbClr val="000000"/>
                </a:solidFill>
              </a:rPr>
              <a:t>Berkiten</a:t>
            </a:r>
            <a:r>
              <a:rPr lang="en-US" sz="2000" dirty="0"/>
              <a:t>  </a:t>
            </a:r>
            <a:r>
              <a:rPr lang="en-US" altLang="zh-CN" sz="2000" dirty="0"/>
              <a:t>et al. 2017]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218D6-36D7-4A41-8122-6D513798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69" y="2543076"/>
            <a:ext cx="4054650" cy="19972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F15E9C-346A-458F-93F2-CF8A927E79CB}"/>
              </a:ext>
            </a:extLst>
          </p:cNvPr>
          <p:cNvSpPr/>
          <p:nvPr/>
        </p:nvSpPr>
        <p:spPr>
          <a:xfrm>
            <a:off x="7542460" y="4811205"/>
            <a:ext cx="5141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Shape style transfer</a:t>
            </a:r>
          </a:p>
          <a:p>
            <a:pPr algn="ctr"/>
            <a:r>
              <a:rPr lang="en-US" altLang="zh-CN" sz="2000" dirty="0"/>
              <a:t> [ </a:t>
            </a:r>
            <a:r>
              <a:rPr lang="en-US" altLang="zh-CN" sz="2000" dirty="0" err="1"/>
              <a:t>Lun</a:t>
            </a:r>
            <a:r>
              <a:rPr lang="en-US" altLang="zh-CN" sz="2000" dirty="0"/>
              <a:t> et al.  2016]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8F4522-F1C8-4744-A736-81D5D21C9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232" y="2429610"/>
            <a:ext cx="3371849" cy="21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11757</TotalTime>
  <Words>1637</Words>
  <Application>Microsoft Office PowerPoint</Application>
  <PresentationFormat>Widescreen</PresentationFormat>
  <Paragraphs>377</Paragraphs>
  <Slides>56</Slides>
  <Notes>22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Cambria Math</vt:lpstr>
      <vt:lpstr>Calibri Light</vt:lpstr>
      <vt:lpstr>Calibri</vt:lpstr>
      <vt:lpstr>微软雅黑</vt:lpstr>
      <vt:lpstr>Arial</vt:lpstr>
      <vt:lpstr>Office Theme</vt:lpstr>
      <vt:lpstr>Learning Shape-to-Shape Transformation</vt:lpstr>
      <vt:lpstr>Shape transform in geometric modeling</vt:lpstr>
      <vt:lpstr>General-purpose shape-to-shape transformation?</vt:lpstr>
      <vt:lpstr>General-purpose methods?</vt:lpstr>
      <vt:lpstr>General-purpose methods?</vt:lpstr>
      <vt:lpstr>Learning general-purpose shape transform  </vt:lpstr>
      <vt:lpstr>Learning general-purpose shape transform  </vt:lpstr>
      <vt:lpstr>Background</vt:lpstr>
      <vt:lpstr>Background</vt:lpstr>
      <vt:lpstr>Contributions</vt:lpstr>
      <vt:lpstr>Challenges of the problem</vt:lpstr>
      <vt:lpstr>Challenges of the problem</vt:lpstr>
      <vt:lpstr>Challenges of the problem</vt:lpstr>
      <vt:lpstr>Overview</vt:lpstr>
      <vt:lpstr>Overview</vt:lpstr>
      <vt:lpstr>P2P-NET:  Point-to-point displacement network</vt:lpstr>
      <vt:lpstr>Point-to-point displacements</vt:lpstr>
      <vt:lpstr>Paired shapes from two domains</vt:lpstr>
      <vt:lpstr>Bidirectional P2P-NET</vt:lpstr>
      <vt:lpstr>Single branch</vt:lpstr>
      <vt:lpstr>Loss  =  Geometric Loss  + Cross Regularization </vt:lpstr>
      <vt:lpstr>Loss  =  Geometric Loss  + Cross Regularization </vt:lpstr>
      <vt:lpstr>Results and experiments</vt:lpstr>
      <vt:lpstr>Incomplete scan → complete surface</vt:lpstr>
      <vt:lpstr>Complete surface → incomplete scan </vt:lpstr>
      <vt:lpstr>Surface samples → meso-skeleton</vt:lpstr>
      <vt:lpstr>Meso-skeleton → surface samples</vt:lpstr>
      <vt:lpstr>Application: shape editing</vt:lpstr>
      <vt:lpstr>Cross-section profiles &amp; surface samples</vt:lpstr>
      <vt:lpstr>LOGAN: Unpaired Shape Transform in Latent Overcomplete Space</vt:lpstr>
      <vt:lpstr>Unsupervised shape transform</vt:lpstr>
      <vt:lpstr>Unsupervised shape transform</vt:lpstr>
      <vt:lpstr>LOGAN Component 1.  Overcomplete Autoencoder</vt:lpstr>
      <vt:lpstr>LOGAN Component 2.  Translator</vt:lpstr>
      <vt:lpstr>LOGAN Component 2.  Translator</vt:lpstr>
      <vt:lpstr>LOGAN Component 2.  Translator</vt:lpstr>
      <vt:lpstr>Ablation study of translation loss terms </vt:lpstr>
      <vt:lpstr>Ablation study and comparison to baselines</vt:lpstr>
      <vt:lpstr>Result:  Table ↔ Chair</vt:lpstr>
      <vt:lpstr>Result:  Tall Table ↔ Short Tale</vt:lpstr>
      <vt:lpstr>Either content transfer or style transfer…</vt:lpstr>
      <vt:lpstr>LOGAN vs. image translation networks </vt:lpstr>
      <vt:lpstr>PowerPoint Presentation</vt:lpstr>
      <vt:lpstr>Conclusion</vt:lpstr>
      <vt:lpstr>Conclusion</vt:lpstr>
      <vt:lpstr>Conclusion</vt:lpstr>
      <vt:lpstr>Conclusion</vt:lpstr>
      <vt:lpstr>Conclusion</vt:lpstr>
      <vt:lpstr>Future work</vt:lpstr>
      <vt:lpstr>Future work</vt:lpstr>
      <vt:lpstr>Future work</vt:lpstr>
      <vt:lpstr>Future work</vt:lpstr>
      <vt:lpstr>Future work</vt:lpstr>
      <vt:lpstr>Future work</vt:lpstr>
      <vt:lpstr>Acknowledgments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Topology-Varying Shape Matching and Modeling</dc:title>
  <dc:creator>Ibraheem Abbas Alhashim</dc:creator>
  <cp:keywords>PhD Thesis Seminar</cp:keywords>
  <cp:lastModifiedBy>Yin Kangxue</cp:lastModifiedBy>
  <cp:revision>560</cp:revision>
  <dcterms:created xsi:type="dcterms:W3CDTF">2015-10-24T00:26:38Z</dcterms:created>
  <dcterms:modified xsi:type="dcterms:W3CDTF">2020-05-17T04:00:51Z</dcterms:modified>
  <cp:category>Seminar</cp:category>
</cp:coreProperties>
</file>